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3" r:id="rId1"/>
  </p:sldMasterIdLst>
  <p:sldIdLst>
    <p:sldId id="256" r:id="rId2"/>
    <p:sldId id="257" r:id="rId3"/>
    <p:sldId id="258" r:id="rId4"/>
    <p:sldId id="259" r:id="rId5"/>
    <p:sldId id="263" r:id="rId6"/>
    <p:sldId id="264" r:id="rId7"/>
    <p:sldId id="268" r:id="rId8"/>
    <p:sldId id="265" r:id="rId9"/>
    <p:sldId id="266" r:id="rId10"/>
    <p:sldId id="267" r:id="rId11"/>
    <p:sldId id="269" r:id="rId12"/>
    <p:sldId id="270"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2507365050"/>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195814002"/>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1182440263"/>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385208794"/>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8" name="Footer Placeholder 7"/>
          <p:cNvSpPr>
            <a:spLocks noGrp="1"/>
          </p:cNvSpPr>
          <p:nvPr>
            <p:ph type="ftr" sz="quarter" idx="11"/>
          </p:nvPr>
        </p:nvSpPr>
        <p:spPr/>
        <p:txBody>
          <a:bodyPr/>
          <a:lstStyle/>
          <a:p>
            <a:endParaRPr lang="el-GR" dirty="0"/>
          </a:p>
        </p:txBody>
      </p:sp>
      <p:sp>
        <p:nvSpPr>
          <p:cNvPr id="9" name="Slide Number Placeholder 8"/>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3784729340"/>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4" name="Footer Placeholder 3"/>
          <p:cNvSpPr>
            <a:spLocks noGrp="1"/>
          </p:cNvSpPr>
          <p:nvPr>
            <p:ph type="ftr" sz="quarter" idx="11"/>
          </p:nvPr>
        </p:nvSpPr>
        <p:spPr/>
        <p:txBody>
          <a:bodyPr/>
          <a:lstStyle/>
          <a:p>
            <a:endParaRPr lang="el-GR" dirty="0"/>
          </a:p>
        </p:txBody>
      </p:sp>
      <p:sp>
        <p:nvSpPr>
          <p:cNvPr id="5" name="Slide Number Placeholder 4"/>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1716991286"/>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3" name="Footer Placeholder 2"/>
          <p:cNvSpPr>
            <a:spLocks noGrp="1"/>
          </p:cNvSpPr>
          <p:nvPr>
            <p:ph type="ftr" sz="quarter" idx="11"/>
          </p:nvPr>
        </p:nvSpPr>
        <p:spPr/>
        <p:txBody>
          <a:bodyPr/>
          <a:lstStyle/>
          <a:p>
            <a:endParaRPr lang="el-GR" dirty="0"/>
          </a:p>
        </p:txBody>
      </p:sp>
      <p:sp>
        <p:nvSpPr>
          <p:cNvPr id="4" name="Slide Number Placeholder 3"/>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523591185"/>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2387415203"/>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dirty="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3C640-9EF7-4CE1-BC06-650E3F746FEF}" type="slidenum">
              <a:rPr lang="el-GR" smtClean="0"/>
              <a:t>‹#›</a:t>
            </a:fld>
            <a:endParaRPr lang="el-GR" dirty="0"/>
          </a:p>
        </p:txBody>
      </p:sp>
      <p:sp>
        <p:nvSpPr>
          <p:cNvPr id="5" name="Date Placeholder 4"/>
          <p:cNvSpPr>
            <a:spLocks noGrp="1"/>
          </p:cNvSpPr>
          <p:nvPr>
            <p:ph type="dt" sz="half" idx="10"/>
          </p:nvPr>
        </p:nvSpPr>
        <p:spPr/>
        <p:txBody>
          <a:bodyPr/>
          <a:lstStyle/>
          <a:p>
            <a:fld id="{AD086DCD-4D79-46EC-9C70-B708C4CA8956}" type="datetimeFigureOut">
              <a:rPr lang="el-GR" smtClean="0"/>
              <a:t>5/4/2021</a:t>
            </a:fld>
            <a:endParaRPr lang="el-GR" dirty="0"/>
          </a:p>
        </p:txBody>
      </p:sp>
    </p:spTree>
    <p:extLst>
      <p:ext uri="{BB962C8B-B14F-4D97-AF65-F5344CB8AC3E}">
        <p14:creationId xmlns:p14="http://schemas.microsoft.com/office/powerpoint/2010/main" val="1287478046"/>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3127295837"/>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1743C640-9EF7-4CE1-BC06-650E3F746FEF}" type="slidenum">
              <a:rPr lang="el-GR" smtClean="0"/>
              <a:t>‹#›</a:t>
            </a:fld>
            <a:endParaRPr lang="el-GR"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94308205"/>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4218249550"/>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1743C640-9EF7-4CE1-BC06-650E3F746FEF}" type="slidenum">
              <a:rPr lang="el-GR" smtClean="0"/>
              <a:t>‹#›</a:t>
            </a:fld>
            <a:endParaRPr lang="el-GR"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86962799"/>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865767845"/>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3674395459"/>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AD086DCD-4D79-46EC-9C70-B708C4CA8956}"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1743C640-9EF7-4CE1-BC06-650E3F746FEF}" type="slidenum">
              <a:rPr lang="el-GR" smtClean="0"/>
              <a:t>‹#›</a:t>
            </a:fld>
            <a:endParaRPr lang="el-GR" dirty="0"/>
          </a:p>
        </p:txBody>
      </p:sp>
    </p:spTree>
    <p:extLst>
      <p:ext uri="{BB962C8B-B14F-4D97-AF65-F5344CB8AC3E}">
        <p14:creationId xmlns:p14="http://schemas.microsoft.com/office/powerpoint/2010/main" val="1586810322"/>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D086DCD-4D79-46EC-9C70-B708C4CA8956}" type="datetimeFigureOut">
              <a:rPr lang="el-GR" smtClean="0"/>
              <a:t>5/4/2021</a:t>
            </a:fld>
            <a:endParaRPr lang="el-GR"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743C640-9EF7-4CE1-BC06-650E3F746FEF}" type="slidenum">
              <a:rPr lang="el-GR" smtClean="0"/>
              <a:t>‹#›</a:t>
            </a:fld>
            <a:endParaRPr lang="el-GR" dirty="0"/>
          </a:p>
        </p:txBody>
      </p:sp>
    </p:spTree>
    <p:extLst>
      <p:ext uri="{BB962C8B-B14F-4D97-AF65-F5344CB8AC3E}">
        <p14:creationId xmlns:p14="http://schemas.microsoft.com/office/powerpoint/2010/main" val="1778650936"/>
      </p:ext>
    </p:extLst>
  </p:cSld>
  <p:clrMap bg1="lt1" tx1="dk1" bg2="lt2" tx2="dk2" accent1="accent1" accent2="accent2" accent3="accent3" accent4="accent4" accent5="accent5" accent6="accent6" hlink="hlink" folHlink="folHlink"/>
  <p:sldLayoutIdLst>
    <p:sldLayoutId id="2147484114" r:id="rId1"/>
    <p:sldLayoutId id="2147484115" r:id="rId2"/>
    <p:sldLayoutId id="2147484116" r:id="rId3"/>
    <p:sldLayoutId id="2147484117" r:id="rId4"/>
    <p:sldLayoutId id="2147484118" r:id="rId5"/>
    <p:sldLayoutId id="2147484119" r:id="rId6"/>
    <p:sldLayoutId id="2147484120" r:id="rId7"/>
    <p:sldLayoutId id="2147484121" r:id="rId8"/>
    <p:sldLayoutId id="2147484122" r:id="rId9"/>
    <p:sldLayoutId id="2147484123" r:id="rId10"/>
    <p:sldLayoutId id="2147484124" r:id="rId11"/>
    <p:sldLayoutId id="2147484125" r:id="rId12"/>
    <p:sldLayoutId id="2147484126" r:id="rId13"/>
    <p:sldLayoutId id="2147484127" r:id="rId14"/>
    <p:sldLayoutId id="2147484128" r:id="rId15"/>
    <p:sldLayoutId id="2147484129" r:id="rId16"/>
  </p:sldLayoutIdLst>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Εικόνα 6" descr="Εικόνα που περιέχει φύση, σπηλιά&#10;&#10;Περιγραφή που δημιουργήθηκε αυτόματα">
            <a:extLst>
              <a:ext uri="{FF2B5EF4-FFF2-40B4-BE49-F238E27FC236}">
                <a16:creationId xmlns:a16="http://schemas.microsoft.com/office/drawing/2014/main" xmlns="" id="{75A92217-518B-43C9-8D68-2586A7A5458B}"/>
              </a:ext>
            </a:extLst>
          </p:cNvPr>
          <p:cNvPicPr>
            <a:picLocks noChangeAspect="1"/>
          </p:cNvPicPr>
          <p:nvPr/>
        </p:nvPicPr>
        <p:blipFill rotWithShape="1">
          <a:blip r:embed="rId2">
            <a:extLst>
              <a:ext uri="{28A0092B-C50C-407E-A947-70E740481C1C}">
                <a14:useLocalDpi xmlns:a14="http://schemas.microsoft.com/office/drawing/2010/main" val="0"/>
              </a:ext>
            </a:extLst>
          </a:blip>
          <a:srcRect l="29856" r="19162" b="3631"/>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Τίτλος 1">
            <a:extLst>
              <a:ext uri="{FF2B5EF4-FFF2-40B4-BE49-F238E27FC236}">
                <a16:creationId xmlns:a16="http://schemas.microsoft.com/office/drawing/2014/main" xmlns="" id="{C887E4FE-13A6-4A3C-89EB-2141DFDF9AE7}"/>
              </a:ext>
            </a:extLst>
          </p:cNvPr>
          <p:cNvSpPr>
            <a:spLocks noGrp="1"/>
          </p:cNvSpPr>
          <p:nvPr>
            <p:ph type="ctrTitle"/>
          </p:nvPr>
        </p:nvSpPr>
        <p:spPr>
          <a:xfrm>
            <a:off x="5380563" y="1678665"/>
            <a:ext cx="3887839" cy="2372168"/>
          </a:xfrm>
        </p:spPr>
        <p:txBody>
          <a:bodyPr>
            <a:normAutofit/>
          </a:bodyPr>
          <a:lstStyle/>
          <a:p>
            <a:r>
              <a:rPr lang="el-GR" dirty="0"/>
              <a:t>ΣΑΛΑΜΙΝΑ </a:t>
            </a:r>
          </a:p>
        </p:txBody>
      </p:sp>
      <p:sp>
        <p:nvSpPr>
          <p:cNvPr id="3" name="Υπότιτλος 2">
            <a:extLst>
              <a:ext uri="{FF2B5EF4-FFF2-40B4-BE49-F238E27FC236}">
                <a16:creationId xmlns:a16="http://schemas.microsoft.com/office/drawing/2014/main" xmlns="" id="{65444C67-2216-4BD5-BFEB-2CD55F471AA7}"/>
              </a:ext>
            </a:extLst>
          </p:cNvPr>
          <p:cNvSpPr>
            <a:spLocks noGrp="1"/>
          </p:cNvSpPr>
          <p:nvPr>
            <p:ph type="subTitle" idx="1"/>
          </p:nvPr>
        </p:nvSpPr>
        <p:spPr>
          <a:xfrm>
            <a:off x="5380563" y="4050833"/>
            <a:ext cx="3893440" cy="1096899"/>
          </a:xfrm>
        </p:spPr>
        <p:txBody>
          <a:bodyPr>
            <a:normAutofit/>
          </a:bodyPr>
          <a:lstStyle/>
          <a:p>
            <a:r>
              <a:rPr lang="el-GR" dirty="0"/>
              <a:t>Ο ΤΟΠΟΣ ΜΟΥ</a:t>
            </a:r>
          </a:p>
        </p:txBody>
      </p:sp>
    </p:spTree>
    <p:extLst>
      <p:ext uri="{BB962C8B-B14F-4D97-AF65-F5344CB8AC3E}">
        <p14:creationId xmlns:p14="http://schemas.microsoft.com/office/powerpoint/2010/main" val="3843242811"/>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B566B9A-9E3A-449D-A2FF-0E10F061C896}"/>
              </a:ext>
            </a:extLst>
          </p:cNvPr>
          <p:cNvSpPr>
            <a:spLocks noGrp="1"/>
          </p:cNvSpPr>
          <p:nvPr>
            <p:ph type="title"/>
          </p:nvPr>
        </p:nvSpPr>
        <p:spPr>
          <a:xfrm>
            <a:off x="677334" y="609600"/>
            <a:ext cx="8596668" cy="1320800"/>
          </a:xfrm>
        </p:spPr>
        <p:txBody>
          <a:bodyPr>
            <a:normAutofit/>
          </a:bodyPr>
          <a:lstStyle/>
          <a:p>
            <a:r>
              <a:rPr lang="el-GR" dirty="0"/>
              <a:t>ΟΙ ΠΑΡΑΛΙΕΣ ΤΗΣ ΣΑΛΑΜΙΝΑΣ</a:t>
            </a:r>
          </a:p>
        </p:txBody>
      </p:sp>
      <p:pic>
        <p:nvPicPr>
          <p:cNvPr id="8" name="Εικόνα 7" descr="Εικόνα που περιέχει νερό, φύση, υπαίθριος, βουνό&#10;&#10;Περιγραφή που δημιουργήθηκε αυτόματα">
            <a:extLst>
              <a:ext uri="{FF2B5EF4-FFF2-40B4-BE49-F238E27FC236}">
                <a16:creationId xmlns:a16="http://schemas.microsoft.com/office/drawing/2014/main" xmlns="" id="{BDDAD7EA-4092-4A10-8289-54253382E99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57" r="10859" b="1"/>
          <a:stretch/>
        </p:blipFill>
        <p:spPr>
          <a:xfrm rot="21600000">
            <a:off x="676053" y="2158073"/>
            <a:ext cx="2574990" cy="3882362"/>
          </a:xfrm>
          <a:prstGeom prst="rect">
            <a:avLst/>
          </a:prstGeom>
        </p:spPr>
      </p:pic>
      <p:pic>
        <p:nvPicPr>
          <p:cNvPr id="9" name="Εικόνα 8" descr="Εικόνα που περιέχει υπαίθριος, ουρανός, παραλία, έδαφος&#10;&#10;Περιγραφή που δημιουργήθηκε αυτόματα">
            <a:extLst>
              <a:ext uri="{FF2B5EF4-FFF2-40B4-BE49-F238E27FC236}">
                <a16:creationId xmlns:a16="http://schemas.microsoft.com/office/drawing/2014/main" xmlns="" id="{1262A1FF-3E81-46EE-91BD-CFDBEF187C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953" r="-2" b="-2"/>
          <a:stretch/>
        </p:blipFill>
        <p:spPr>
          <a:xfrm>
            <a:off x="3479643" y="2159331"/>
            <a:ext cx="2616049" cy="1825623"/>
          </a:xfrm>
          <a:prstGeom prst="rect">
            <a:avLst/>
          </a:prstGeom>
        </p:spPr>
      </p:pic>
      <p:sp>
        <p:nvSpPr>
          <p:cNvPr id="28" name="Isosceles Triangle 8">
            <a:extLst>
              <a:ext uri="{FF2B5EF4-FFF2-40B4-BE49-F238E27FC236}">
                <a16:creationId xmlns:a16="http://schemas.microsoft.com/office/drawing/2014/main" xmlns="" id="{E6641776-030A-4061-B2C7-E63EA1B007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11" name="Εικόνα 10" descr="Εικόνα που περιέχει νερό, υπαίθριος, φύση, ακτή&#10;&#10;Περιγραφή που δημιουργήθηκε αυτόματα">
            <a:extLst>
              <a:ext uri="{FF2B5EF4-FFF2-40B4-BE49-F238E27FC236}">
                <a16:creationId xmlns:a16="http://schemas.microsoft.com/office/drawing/2014/main" xmlns="" id="{572537E4-9649-47D8-97D6-5C7941B2CF2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953" r="-2" b="-2"/>
          <a:stretch/>
        </p:blipFill>
        <p:spPr>
          <a:xfrm>
            <a:off x="3478362" y="4215275"/>
            <a:ext cx="2616049" cy="1825623"/>
          </a:xfrm>
          <a:prstGeom prst="rect">
            <a:avLst/>
          </a:prstGeom>
        </p:spPr>
      </p:pic>
      <p:sp>
        <p:nvSpPr>
          <p:cNvPr id="3" name="Θέση περιεχομένου 2">
            <a:extLst>
              <a:ext uri="{FF2B5EF4-FFF2-40B4-BE49-F238E27FC236}">
                <a16:creationId xmlns:a16="http://schemas.microsoft.com/office/drawing/2014/main" xmlns="" id="{41C9D1DC-5E3A-4A1E-9D91-16E2DCA1750C}"/>
              </a:ext>
            </a:extLst>
          </p:cNvPr>
          <p:cNvSpPr>
            <a:spLocks noGrp="1"/>
          </p:cNvSpPr>
          <p:nvPr>
            <p:ph idx="1"/>
          </p:nvPr>
        </p:nvSpPr>
        <p:spPr>
          <a:xfrm>
            <a:off x="6484906" y="2158072"/>
            <a:ext cx="2948121" cy="4451101"/>
          </a:xfrm>
        </p:spPr>
        <p:txBody>
          <a:bodyPr>
            <a:normAutofit/>
          </a:bodyPr>
          <a:lstStyle/>
          <a:p>
            <a:pPr marL="0" indent="0" algn="just">
              <a:lnSpc>
                <a:spcPct val="90000"/>
              </a:lnSpc>
              <a:buNone/>
            </a:pPr>
            <a:r>
              <a:rPr lang="el-GR" sz="1600" dirty="0">
                <a:effectLst/>
                <a:latin typeface="Calibri" panose="020F0502020204030204" pitchFamily="34" charset="0"/>
                <a:ea typeface="Times New Roman" panose="02020603050405020304" pitchFamily="18" charset="0"/>
                <a:cs typeface="Times New Roman" panose="02020603050405020304" pitchFamily="18" charset="0"/>
              </a:rPr>
              <a:t>Η Σαλαμίνα  έχει πολύ όμορφες παραλίες,  τα Σελήνια, το Αιάντειο, παραλίες στις Κολώνες, στο ΝΑΤΟ, </a:t>
            </a:r>
            <a:r>
              <a:rPr lang="el-GR" sz="1600" dirty="0">
                <a:latin typeface="Calibri" panose="020F0502020204030204" pitchFamily="34" charset="0"/>
                <a:ea typeface="Times New Roman" panose="02020603050405020304" pitchFamily="18" charset="0"/>
                <a:cs typeface="Times New Roman" panose="02020603050405020304" pitchFamily="18" charset="0"/>
              </a:rPr>
              <a:t>Ρέστη </a:t>
            </a:r>
            <a:r>
              <a:rPr lang="el-GR" sz="1600" dirty="0" smtClean="0">
                <a:latin typeface="Calibri" panose="020F0502020204030204" pitchFamily="34" charset="0"/>
                <a:ea typeface="Times New Roman" panose="02020603050405020304" pitchFamily="18" charset="0"/>
                <a:cs typeface="Times New Roman" panose="02020603050405020304" pitchFamily="18" charset="0"/>
              </a:rPr>
              <a:t>κι </a:t>
            </a:r>
            <a:r>
              <a:rPr lang="el-GR" sz="1600" dirty="0">
                <a:latin typeface="Calibri" panose="020F0502020204030204" pitchFamily="34" charset="0"/>
                <a:ea typeface="Times New Roman" panose="02020603050405020304" pitchFamily="18" charset="0"/>
                <a:cs typeface="Times New Roman" panose="02020603050405020304" pitchFamily="18" charset="0"/>
              </a:rPr>
              <a:t>επίσης</a:t>
            </a:r>
            <a:r>
              <a:rPr lang="el-GR" sz="1600" dirty="0">
                <a:effectLst/>
                <a:latin typeface="Calibri" panose="020F0502020204030204" pitchFamily="34" charset="0"/>
                <a:ea typeface="Times New Roman" panose="02020603050405020304" pitchFamily="18" charset="0"/>
                <a:cs typeface="Times New Roman" panose="02020603050405020304" pitchFamily="18" charset="0"/>
              </a:rPr>
              <a:t> η παραλία της Ηλιακτής με καταγάλανα νερά  και πολλά είδη ψαριών  που κολυμπάνε μέχρι τα βράχια για να </a:t>
            </a:r>
            <a:r>
              <a:rPr lang="el-GR" sz="1600" dirty="0" smtClean="0">
                <a:effectLst/>
                <a:latin typeface="Calibri" panose="020F0502020204030204" pitchFamily="34" charset="0"/>
                <a:ea typeface="Times New Roman" panose="02020603050405020304" pitchFamily="18" charset="0"/>
                <a:cs typeface="Times New Roman" panose="02020603050405020304" pitchFamily="18" charset="0"/>
              </a:rPr>
              <a:t>τραφούν.</a:t>
            </a:r>
            <a:r>
              <a:rPr lang="el-GR" sz="16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lgn="just">
              <a:lnSpc>
                <a:spcPct val="90000"/>
              </a:lnSpc>
              <a:buNone/>
            </a:pPr>
            <a:r>
              <a:rPr lang="el-GR" sz="1600" dirty="0">
                <a:effectLst/>
                <a:latin typeface="Calibri" panose="020F0502020204030204" pitchFamily="34" charset="0"/>
                <a:ea typeface="Times New Roman" panose="02020603050405020304" pitchFamily="18" charset="0"/>
                <a:cs typeface="Times New Roman" panose="02020603050405020304" pitchFamily="18" charset="0"/>
              </a:rPr>
              <a:t>  </a:t>
            </a:r>
            <a:r>
              <a:rPr lang="el-GR" sz="1600" dirty="0">
                <a:latin typeface="Calibri" panose="020F0502020204030204" pitchFamily="34" charset="0"/>
                <a:ea typeface="Times New Roman" panose="02020603050405020304" pitchFamily="18" charset="0"/>
                <a:cs typeface="Times New Roman" panose="02020603050405020304" pitchFamily="18" charset="0"/>
              </a:rPr>
              <a:t>Ά</a:t>
            </a:r>
            <a:r>
              <a:rPr lang="el-GR" sz="1600" dirty="0">
                <a:effectLst/>
                <a:latin typeface="Calibri" panose="020F0502020204030204" pitchFamily="34" charset="0"/>
                <a:ea typeface="Times New Roman" panose="02020603050405020304" pitchFamily="18" charset="0"/>
                <a:cs typeface="Times New Roman" panose="02020603050405020304" pitchFamily="18" charset="0"/>
              </a:rPr>
              <a:t>λλη παραλία που ενισχύει το τουριστικό κομμάτι της Σαλαμίνας είναι η παραλία των </a:t>
            </a:r>
            <a:r>
              <a:rPr lang="el-GR" sz="1600" dirty="0" smtClean="0">
                <a:effectLst/>
                <a:latin typeface="Calibri" panose="020F0502020204030204" pitchFamily="34" charset="0"/>
                <a:ea typeface="Times New Roman" panose="02020603050405020304" pitchFamily="18" charset="0"/>
                <a:cs typeface="Times New Roman" panose="02020603050405020304" pitchFamily="18" charset="0"/>
              </a:rPr>
              <a:t>Κανακίων </a:t>
            </a:r>
            <a:r>
              <a:rPr lang="el-GR" sz="1600" dirty="0">
                <a:effectLst/>
                <a:latin typeface="Calibri" panose="020F0502020204030204" pitchFamily="34" charset="0"/>
                <a:ea typeface="Times New Roman" panose="02020603050405020304" pitchFamily="18" charset="0"/>
                <a:cs typeface="Times New Roman" panose="02020603050405020304" pitchFamily="18" charset="0"/>
              </a:rPr>
              <a:t>που έχει κρυστάλλινα νερά και ψιλό χαλικάκι ειδικό για παιδιά.                           </a:t>
            </a:r>
            <a:r>
              <a:rPr lang="el-GR" sz="1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l-GR" sz="1400" dirty="0"/>
          </a:p>
        </p:txBody>
      </p:sp>
    </p:spTree>
    <p:extLst>
      <p:ext uri="{BB962C8B-B14F-4D97-AF65-F5344CB8AC3E}">
        <p14:creationId xmlns:p14="http://schemas.microsoft.com/office/powerpoint/2010/main" val="998687138"/>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6A9B721-9F4D-4331-8259-CB14B26CB09D}"/>
              </a:ext>
            </a:extLst>
          </p:cNvPr>
          <p:cNvSpPr>
            <a:spLocks noGrp="1"/>
          </p:cNvSpPr>
          <p:nvPr>
            <p:ph type="title"/>
          </p:nvPr>
        </p:nvSpPr>
        <p:spPr>
          <a:xfrm>
            <a:off x="4159225" y="609600"/>
            <a:ext cx="5114776" cy="1320800"/>
          </a:xfrm>
        </p:spPr>
        <p:txBody>
          <a:bodyPr>
            <a:normAutofit/>
          </a:bodyPr>
          <a:lstStyle/>
          <a:p>
            <a:r>
              <a:rPr lang="el-GR" dirty="0"/>
              <a:t>ΤΑ ΚΑΝΑΚΙΑ</a:t>
            </a:r>
          </a:p>
        </p:txBody>
      </p:sp>
      <p:pic>
        <p:nvPicPr>
          <p:cNvPr id="25" name="Εικόνα 24" descr="Εικόνα που περιέχει φύση, νυχτερινός ουρανός&#10;&#10;Περιγραφή που δημιουργήθηκε αυτόματα">
            <a:extLst>
              <a:ext uri="{FF2B5EF4-FFF2-40B4-BE49-F238E27FC236}">
                <a16:creationId xmlns:a16="http://schemas.microsoft.com/office/drawing/2014/main" xmlns="" id="{9A1D758C-2548-4C1B-879F-1FA2C3F80EF1}"/>
              </a:ext>
            </a:extLst>
          </p:cNvPr>
          <p:cNvPicPr>
            <a:picLocks noChangeAspect="1"/>
          </p:cNvPicPr>
          <p:nvPr/>
        </p:nvPicPr>
        <p:blipFill rotWithShape="1">
          <a:blip r:embed="rId2" cstate="print">
            <a:alphaModFix/>
            <a:extLst>
              <a:ext uri="{28A0092B-C50C-407E-A947-70E740481C1C}">
                <a14:useLocalDpi xmlns:a14="http://schemas.microsoft.com/office/drawing/2010/main" val="0"/>
              </a:ext>
            </a:extLst>
          </a:blip>
          <a:srcRect t="52743" r="2" b="17246"/>
          <a:stretch/>
        </p:blipFill>
        <p:spPr>
          <a:xfrm>
            <a:off x="509136" y="10"/>
            <a:ext cx="3517876" cy="2282808"/>
          </a:xfrm>
          <a:custGeom>
            <a:avLst/>
            <a:gdLst/>
            <a:ahLst/>
            <a:cxnLst/>
            <a:rect l="l" t="t" r="r" b="b"/>
            <a:pathLst>
              <a:path w="3517876" h="2282818">
                <a:moveTo>
                  <a:pt x="339471" y="0"/>
                </a:moveTo>
                <a:lnTo>
                  <a:pt x="3517876" y="0"/>
                </a:lnTo>
                <a:lnTo>
                  <a:pt x="3471247" y="312174"/>
                </a:lnTo>
                <a:lnTo>
                  <a:pt x="3471133" y="312174"/>
                </a:lnTo>
                <a:lnTo>
                  <a:pt x="3176778" y="2282818"/>
                </a:lnTo>
                <a:lnTo>
                  <a:pt x="0" y="2282818"/>
                </a:lnTo>
                <a:close/>
              </a:path>
            </a:pathLst>
          </a:custGeom>
        </p:spPr>
      </p:pic>
      <p:pic>
        <p:nvPicPr>
          <p:cNvPr id="21" name="Εικόνα 20" descr="Εικόνα που περιέχει υπαίθριος, βράχος, ουρανός, βουνό&#10;&#10;Περιγραφή που δημιουργήθηκε αυτόματα">
            <a:extLst>
              <a:ext uri="{FF2B5EF4-FFF2-40B4-BE49-F238E27FC236}">
                <a16:creationId xmlns:a16="http://schemas.microsoft.com/office/drawing/2014/main" xmlns="" id="{FCF60ED3-DCE8-4BE5-9735-B6B1C0CF5589}"/>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t="13765" r="-1" b="-1"/>
          <a:stretch/>
        </p:blipFill>
        <p:spPr>
          <a:xfrm>
            <a:off x="169666" y="2289183"/>
            <a:ext cx="3514822" cy="2273270"/>
          </a:xfrm>
          <a:custGeom>
            <a:avLst/>
            <a:gdLst/>
            <a:ahLst/>
            <a:cxnLst/>
            <a:rect l="l" t="t" r="r" b="b"/>
            <a:pathLst>
              <a:path w="3514822" h="2273270">
                <a:moveTo>
                  <a:pt x="338051" y="0"/>
                </a:moveTo>
                <a:lnTo>
                  <a:pt x="3514822" y="0"/>
                </a:lnTo>
                <a:lnTo>
                  <a:pt x="3175264" y="2273270"/>
                </a:lnTo>
                <a:lnTo>
                  <a:pt x="0" y="2273270"/>
                </a:lnTo>
                <a:close/>
              </a:path>
            </a:pathLst>
          </a:custGeom>
        </p:spPr>
      </p:pic>
      <p:pic>
        <p:nvPicPr>
          <p:cNvPr id="23" name="Εικόνα 22" descr="Εικόνα που περιέχει δέντρο, φυτό, δάσος, αυτοκινητόδρομος&#10;&#10;Περιγραφή που δημιουργήθηκε αυτόματα">
            <a:extLst>
              <a:ext uri="{FF2B5EF4-FFF2-40B4-BE49-F238E27FC236}">
                <a16:creationId xmlns:a16="http://schemas.microsoft.com/office/drawing/2014/main" xmlns="" id="{C123E1B4-92D5-4935-9D5F-A9187C1A79FA}"/>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t="25548" r="-1" b="42856"/>
          <a:stretch/>
        </p:blipFill>
        <p:spPr>
          <a:xfrm>
            <a:off x="-10633" y="4565636"/>
            <a:ext cx="3355563" cy="2292364"/>
          </a:xfrm>
          <a:custGeom>
            <a:avLst/>
            <a:gdLst/>
            <a:ahLst/>
            <a:cxnLst/>
            <a:rect l="l" t="t" r="r" b="b"/>
            <a:pathLst>
              <a:path w="3355563" h="2292364">
                <a:moveTo>
                  <a:pt x="180299" y="0"/>
                </a:moveTo>
                <a:lnTo>
                  <a:pt x="3355563" y="0"/>
                </a:lnTo>
                <a:lnTo>
                  <a:pt x="3013153" y="2292364"/>
                </a:lnTo>
                <a:lnTo>
                  <a:pt x="0" y="2292364"/>
                </a:lnTo>
                <a:lnTo>
                  <a:pt x="0" y="1212444"/>
                </a:lnTo>
                <a:close/>
              </a:path>
            </a:pathLst>
          </a:custGeom>
        </p:spPr>
      </p:pic>
      <p:sp>
        <p:nvSpPr>
          <p:cNvPr id="30" name="Isosceles Triangle 30">
            <a:extLst>
              <a:ext uri="{FF2B5EF4-FFF2-40B4-BE49-F238E27FC236}">
                <a16:creationId xmlns:a16="http://schemas.microsoft.com/office/drawing/2014/main" xmlns="" id="{601DBFE7-59F3-41F8-BC4E-83FB08639B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10634"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32" name="Straight Connector 31">
            <a:extLst>
              <a:ext uri="{FF2B5EF4-FFF2-40B4-BE49-F238E27FC236}">
                <a16:creationId xmlns:a16="http://schemas.microsoft.com/office/drawing/2014/main" xmlns="" id="{95AC3254-FB46-4BDF-B7F2-2D039653A36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97232" y="2282818"/>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DD6280CF-E187-4C89-97A6-CE354B2775D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62696" y="4565636"/>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Isosceles Triangle 30">
            <a:extLst>
              <a:ext uri="{FF2B5EF4-FFF2-40B4-BE49-F238E27FC236}">
                <a16:creationId xmlns:a16="http://schemas.microsoft.com/office/drawing/2014/main" xmlns="" id="{AB636136-2572-47F5-B45E-4AE6AD8673D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497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Θέση περιεχομένου 2">
            <a:extLst>
              <a:ext uri="{FF2B5EF4-FFF2-40B4-BE49-F238E27FC236}">
                <a16:creationId xmlns:a16="http://schemas.microsoft.com/office/drawing/2014/main" xmlns="" id="{3D7E8B8C-DAAC-49B0-B7D0-DB7EA6FB7A91}"/>
              </a:ext>
            </a:extLst>
          </p:cNvPr>
          <p:cNvSpPr>
            <a:spLocks noGrp="1"/>
          </p:cNvSpPr>
          <p:nvPr>
            <p:ph idx="1"/>
          </p:nvPr>
        </p:nvSpPr>
        <p:spPr>
          <a:xfrm>
            <a:off x="4159224" y="1457749"/>
            <a:ext cx="5246989" cy="4583614"/>
          </a:xfrm>
        </p:spPr>
        <p:txBody>
          <a:bodyPr>
            <a:normAutofit/>
          </a:bodyPr>
          <a:lstStyle/>
          <a:p>
            <a:pPr algn="just">
              <a:lnSpc>
                <a:spcPct val="90000"/>
              </a:lnSpc>
            </a:pPr>
            <a:r>
              <a:rPr lang="el-GR" sz="1700" dirty="0"/>
              <a:t>Τα Κανάκια βρίσκονται στο νότιο μέρος του νησιού και φημίζονται για το δάσος , το οποίο αποτελεί το μεγαλύτερο της Αττικής. Καλύπτει έκταση 30.000 στρεμμάτων και βρίσκονται 35 χλμ. Από την Αθήνα. 							Στα Κανάκια μπορείς να συναντήσεις τη μονή του Αγίου Νικολάου Ελεήμονα (γνωστά ως Λεμόνια) από το 1742 και το εκκλησάκι του Αγ. Ιωάννη Καλυβίτη από τον 10</a:t>
            </a:r>
            <a:r>
              <a:rPr lang="el-GR" sz="1700" baseline="30000" dirty="0"/>
              <a:t>ο</a:t>
            </a:r>
            <a:r>
              <a:rPr lang="el-GR" sz="1700" dirty="0"/>
              <a:t> αιώνα. Το δάσος προσφέρεται για πεζοπορία, συλλογή μανιταριών καθώς επίσης διεξάγονται και αγώνες ορεινής ποδηλασίας.			</a:t>
            </a:r>
            <a:endParaRPr lang="en-US" sz="1700" dirty="0"/>
          </a:p>
          <a:p>
            <a:pPr algn="just">
              <a:lnSpc>
                <a:spcPct val="90000"/>
              </a:lnSpc>
            </a:pPr>
            <a:r>
              <a:rPr lang="el-GR" sz="1700" dirty="0"/>
              <a:t>Γνωστή είναι και η παραλία των Κανακίων που εκτός του ότι συνδυάζει μπλε και πράσινο, υπερηφανεύεται για τη Μυκηναϊκή Ακρόπολη και το παλάτι του Αίαντα.</a:t>
            </a:r>
          </a:p>
        </p:txBody>
      </p:sp>
    </p:spTree>
    <p:extLst>
      <p:ext uri="{BB962C8B-B14F-4D97-AF65-F5344CB8AC3E}">
        <p14:creationId xmlns:p14="http://schemas.microsoft.com/office/powerpoint/2010/main" val="3234945152"/>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xmlns="" id="{BCAEEEBD-779B-4609-A737-4BEFD64744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40" name="Straight Connector 39">
              <a:extLst>
                <a:ext uri="{FF2B5EF4-FFF2-40B4-BE49-F238E27FC236}">
                  <a16:creationId xmlns:a16="http://schemas.microsoft.com/office/drawing/2014/main" xmlns="" id="{9F865128-9162-4A93-BA38-3EDA100D050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xmlns="" id="{97FAD7EB-2975-48FE-9C11-06D44B0DB02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42" name="Rectangle 23">
              <a:extLst>
                <a:ext uri="{FF2B5EF4-FFF2-40B4-BE49-F238E27FC236}">
                  <a16:creationId xmlns:a16="http://schemas.microsoft.com/office/drawing/2014/main" xmlns="" id="{8F958341-3D13-40CF-B851-BBFE57BD4EA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25">
              <a:extLst>
                <a:ext uri="{FF2B5EF4-FFF2-40B4-BE49-F238E27FC236}">
                  <a16:creationId xmlns:a16="http://schemas.microsoft.com/office/drawing/2014/main" xmlns="" id="{E52E91BF-6028-4758-83D2-479E08BC6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4" name="Isosceles Triangle 43">
              <a:extLst>
                <a:ext uri="{FF2B5EF4-FFF2-40B4-BE49-F238E27FC236}">
                  <a16:creationId xmlns:a16="http://schemas.microsoft.com/office/drawing/2014/main" xmlns="" id="{BB6FFE21-EADD-48B3-B3A3-7D6CEBD0A0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27">
              <a:extLst>
                <a:ext uri="{FF2B5EF4-FFF2-40B4-BE49-F238E27FC236}">
                  <a16:creationId xmlns:a16="http://schemas.microsoft.com/office/drawing/2014/main" xmlns="" id="{1DC66C91-0E5F-44BB-A970-EBE30BD37F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28">
              <a:extLst>
                <a:ext uri="{FF2B5EF4-FFF2-40B4-BE49-F238E27FC236}">
                  <a16:creationId xmlns:a16="http://schemas.microsoft.com/office/drawing/2014/main" xmlns="" id="{B94AAD67-2A87-45F4-89D1-050773C9943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9">
              <a:extLst>
                <a:ext uri="{FF2B5EF4-FFF2-40B4-BE49-F238E27FC236}">
                  <a16:creationId xmlns:a16="http://schemas.microsoft.com/office/drawing/2014/main" xmlns="" id="{7051A6E4-D760-437F-8BB3-F99D4A20F5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Isosceles Triangle 47">
              <a:extLst>
                <a:ext uri="{FF2B5EF4-FFF2-40B4-BE49-F238E27FC236}">
                  <a16:creationId xmlns:a16="http://schemas.microsoft.com/office/drawing/2014/main" xmlns="" id="{2A6C2BC1-D612-48ED-923C-0F0024DB064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Isosceles Triangle 48">
              <a:extLst>
                <a:ext uri="{FF2B5EF4-FFF2-40B4-BE49-F238E27FC236}">
                  <a16:creationId xmlns:a16="http://schemas.microsoft.com/office/drawing/2014/main" xmlns="" id="{3EC7FFC4-633F-4F2A-AB36-3D953B16B60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51" name="Rectangle 50">
            <a:extLst>
              <a:ext uri="{FF2B5EF4-FFF2-40B4-BE49-F238E27FC236}">
                <a16:creationId xmlns:a16="http://schemas.microsoft.com/office/drawing/2014/main" xmlns="" id="{4BE9D4C4-9FA3-4885-A769-301639CC7A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pic>
        <p:nvPicPr>
          <p:cNvPr id="32" name="Θέση εικόνας 31" descr="Εικόνα που περιέχει υπαίθριος, ουρανός, νερό, έδαφος&#10;&#10;Περιγραφή που δημιουργήθηκε αυτόματα">
            <a:extLst>
              <a:ext uri="{FF2B5EF4-FFF2-40B4-BE49-F238E27FC236}">
                <a16:creationId xmlns:a16="http://schemas.microsoft.com/office/drawing/2014/main" xmlns="" id="{B30B6E56-17F1-4A08-8E9E-E5D7F45C8379}"/>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l="9914" r="9916" b="2"/>
          <a:stretch/>
        </p:blipFill>
        <p:spPr>
          <a:xfrm>
            <a:off x="2184401" y="5"/>
            <a:ext cx="6944094" cy="4520011"/>
          </a:xfrm>
          <a:custGeom>
            <a:avLst/>
            <a:gdLst/>
            <a:ahLst/>
            <a:cxnLst/>
            <a:rect l="l" t="t" r="r" b="b"/>
            <a:pathLst>
              <a:path w="4831627" h="4520011">
                <a:moveTo>
                  <a:pt x="0" y="0"/>
                </a:moveTo>
                <a:lnTo>
                  <a:pt x="4831627" y="0"/>
                </a:lnTo>
                <a:lnTo>
                  <a:pt x="1416677" y="4520011"/>
                </a:lnTo>
                <a:close/>
              </a:path>
            </a:pathLst>
          </a:custGeom>
        </p:spPr>
      </p:pic>
      <p:pic>
        <p:nvPicPr>
          <p:cNvPr id="34" name="Εικόνα 33" descr="Εικόνα που περιέχει νερό, ουρανός, υπαίθριος, λίμνη&#10;&#10;Περιγραφή που δημιουργήθηκε αυτόματα">
            <a:extLst>
              <a:ext uri="{FF2B5EF4-FFF2-40B4-BE49-F238E27FC236}">
                <a16:creationId xmlns:a16="http://schemas.microsoft.com/office/drawing/2014/main" xmlns="" id="{0ADAF052-3183-450E-97FB-1E7F1BE5DCC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766" r="1220"/>
          <a:stretch/>
        </p:blipFill>
        <p:spPr>
          <a:xfrm>
            <a:off x="2108823" y="-4"/>
            <a:ext cx="10072545" cy="6858000"/>
          </a:xfrm>
          <a:custGeom>
            <a:avLst/>
            <a:gdLst/>
            <a:ahLst/>
            <a:cxnLst/>
            <a:rect l="l" t="t" r="r" b="b"/>
            <a:pathLst>
              <a:path w="8139373" h="6858000">
                <a:moveTo>
                  <a:pt x="5181344" y="0"/>
                </a:moveTo>
                <a:lnTo>
                  <a:pt x="8139373" y="0"/>
                </a:lnTo>
                <a:lnTo>
                  <a:pt x="8139373" y="6858000"/>
                </a:lnTo>
                <a:lnTo>
                  <a:pt x="0" y="6858000"/>
                </a:lnTo>
                <a:close/>
              </a:path>
            </a:pathLst>
          </a:custGeom>
        </p:spPr>
      </p:pic>
      <p:sp>
        <p:nvSpPr>
          <p:cNvPr id="2" name="Τίτλος 1">
            <a:extLst>
              <a:ext uri="{FF2B5EF4-FFF2-40B4-BE49-F238E27FC236}">
                <a16:creationId xmlns:a16="http://schemas.microsoft.com/office/drawing/2014/main" xmlns="" id="{EEB2005F-E46C-452E-99A1-75E267A9255B}"/>
              </a:ext>
            </a:extLst>
          </p:cNvPr>
          <p:cNvSpPr>
            <a:spLocks noGrp="1"/>
          </p:cNvSpPr>
          <p:nvPr>
            <p:ph type="title"/>
          </p:nvPr>
        </p:nvSpPr>
        <p:spPr>
          <a:xfrm>
            <a:off x="677334" y="1176489"/>
            <a:ext cx="3749061" cy="1508469"/>
          </a:xfrm>
        </p:spPr>
        <p:txBody>
          <a:bodyPr vert="horz" lIns="91440" tIns="45720" rIns="91440" bIns="45720" rtlCol="0" anchor="ctr">
            <a:normAutofit/>
          </a:bodyPr>
          <a:lstStyle/>
          <a:p>
            <a:r>
              <a:rPr lang="el-GR" sz="3200" dirty="0"/>
              <a:t>Κανάκια</a:t>
            </a:r>
            <a:endParaRPr lang="en-US" sz="3200" dirty="0"/>
          </a:p>
        </p:txBody>
      </p:sp>
      <p:sp>
        <p:nvSpPr>
          <p:cNvPr id="53" name="Isosceles Triangle 52">
            <a:extLst>
              <a:ext uri="{FF2B5EF4-FFF2-40B4-BE49-F238E27FC236}">
                <a16:creationId xmlns:a16="http://schemas.microsoft.com/office/drawing/2014/main" xmlns="" id="{7EB6695E-BED5-4DA3-8C9B-AD301AEF47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435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 name="Θέση κειμένου 3">
            <a:extLst>
              <a:ext uri="{FF2B5EF4-FFF2-40B4-BE49-F238E27FC236}">
                <a16:creationId xmlns:a16="http://schemas.microsoft.com/office/drawing/2014/main" xmlns="" id="{D25A5601-DC92-466B-B3CE-813AFABD93E6}"/>
              </a:ext>
            </a:extLst>
          </p:cNvPr>
          <p:cNvSpPr>
            <a:spLocks noGrp="1"/>
          </p:cNvSpPr>
          <p:nvPr>
            <p:ph type="body" sz="half" idx="2"/>
          </p:nvPr>
        </p:nvSpPr>
        <p:spPr>
          <a:xfrm>
            <a:off x="677334" y="2795619"/>
            <a:ext cx="1278465" cy="633382"/>
          </a:xfrm>
        </p:spPr>
        <p:txBody>
          <a:bodyPr vert="horz" lIns="91440" tIns="45720" rIns="91440" bIns="45720" rtlCol="0">
            <a:normAutofit/>
          </a:bodyPr>
          <a:lstStyle/>
          <a:p>
            <a:r>
              <a:rPr lang="el-GR" sz="1600" dirty="0"/>
              <a:t>παραλία</a:t>
            </a:r>
            <a:endParaRPr lang="en-US" sz="1600" dirty="0"/>
          </a:p>
        </p:txBody>
      </p:sp>
    </p:spTree>
    <p:extLst>
      <p:ext uri="{BB962C8B-B14F-4D97-AF65-F5344CB8AC3E}">
        <p14:creationId xmlns:p14="http://schemas.microsoft.com/office/powerpoint/2010/main" val="2772057557"/>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C89C44F-03BD-40A8-8C3A-053491514881}"/>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dirty="0"/>
              <a:t>ΚΑΝΑΚΙΑ</a:t>
            </a:r>
          </a:p>
        </p:txBody>
      </p:sp>
      <p:pic>
        <p:nvPicPr>
          <p:cNvPr id="5" name="Θέση περιεχομένου 4" descr="Εικόνα που περιέχει νερό, ουρανός, υπαίθριος, φύση&#10;&#10;Περιγραφή που δημιουργήθηκε αυτόματα">
            <a:extLst>
              <a:ext uri="{FF2B5EF4-FFF2-40B4-BE49-F238E27FC236}">
                <a16:creationId xmlns:a16="http://schemas.microsoft.com/office/drawing/2014/main" xmlns="" id="{F71A6B21-2896-4319-A5CB-E1716014762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553" r="3" b="3"/>
          <a:stretch/>
        </p:blipFill>
        <p:spPr>
          <a:xfrm>
            <a:off x="677334" y="1209822"/>
            <a:ext cx="8269718" cy="4831871"/>
          </a:xfrm>
          <a:prstGeom prst="rect">
            <a:avLst/>
          </a:prstGeom>
        </p:spPr>
      </p:pic>
    </p:spTree>
    <p:extLst>
      <p:ext uri="{BB962C8B-B14F-4D97-AF65-F5344CB8AC3E}">
        <p14:creationId xmlns:p14="http://schemas.microsoft.com/office/powerpoint/2010/main" val="672282413"/>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xmlns="" id="{8267EEE4-6354-4F1C-9484-951F0EB92F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76" y="0"/>
            <a:ext cx="121856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2" name="Τίτλος 1">
            <a:extLst>
              <a:ext uri="{FF2B5EF4-FFF2-40B4-BE49-F238E27FC236}">
                <a16:creationId xmlns:a16="http://schemas.microsoft.com/office/drawing/2014/main" xmlns="" id="{06A5C615-D827-4DB8-8B7A-7BF66ECB817C}"/>
              </a:ext>
            </a:extLst>
          </p:cNvPr>
          <p:cNvSpPr>
            <a:spLocks noGrp="1"/>
          </p:cNvSpPr>
          <p:nvPr>
            <p:ph type="title"/>
          </p:nvPr>
        </p:nvSpPr>
        <p:spPr>
          <a:xfrm>
            <a:off x="989768" y="609600"/>
            <a:ext cx="5498361" cy="1320800"/>
          </a:xfrm>
        </p:spPr>
        <p:txBody>
          <a:bodyPr anchor="ctr">
            <a:normAutofit/>
          </a:bodyPr>
          <a:lstStyle/>
          <a:p>
            <a:r>
              <a:rPr lang="el-GR" dirty="0"/>
              <a:t>ΔΑΣΟΣ ΦΑΝΕΡΩΜΕΝΗΣ</a:t>
            </a:r>
          </a:p>
        </p:txBody>
      </p:sp>
      <p:sp>
        <p:nvSpPr>
          <p:cNvPr id="14" name="Isosceles Triangle 13">
            <a:extLst>
              <a:ext uri="{FF2B5EF4-FFF2-40B4-BE49-F238E27FC236}">
                <a16:creationId xmlns:a16="http://schemas.microsoft.com/office/drawing/2014/main" xmlns="" id="{0E5A83F9-E6B8-40BD-9C0D-9A6F156507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rgbClr val="3F5D1C">
              <a:alpha val="85000"/>
            </a:srgbClr>
          </a:solidFill>
          <a:ln>
            <a:noFill/>
          </a:ln>
          <a:effectLst/>
        </p:spPr>
        <p:style>
          <a:lnRef idx="1">
            <a:schemeClr val="accent1"/>
          </a:lnRef>
          <a:fillRef idx="3">
            <a:schemeClr val="accent1"/>
          </a:fillRef>
          <a:effectRef idx="2">
            <a:schemeClr val="accent1"/>
          </a:effectRef>
          <a:fontRef idx="minor">
            <a:schemeClr val="lt1"/>
          </a:fontRef>
        </p:style>
      </p:sp>
      <p:sp>
        <p:nvSpPr>
          <p:cNvPr id="3" name="Θέση περιεχομένου 2">
            <a:extLst>
              <a:ext uri="{FF2B5EF4-FFF2-40B4-BE49-F238E27FC236}">
                <a16:creationId xmlns:a16="http://schemas.microsoft.com/office/drawing/2014/main" xmlns="" id="{E32D09F9-D0E9-4A5D-8708-AA07D417636C}"/>
              </a:ext>
            </a:extLst>
          </p:cNvPr>
          <p:cNvSpPr>
            <a:spLocks noGrp="1"/>
          </p:cNvSpPr>
          <p:nvPr>
            <p:ph idx="1"/>
          </p:nvPr>
        </p:nvSpPr>
        <p:spPr>
          <a:xfrm>
            <a:off x="989770" y="1505243"/>
            <a:ext cx="5549732" cy="5134096"/>
          </a:xfrm>
        </p:spPr>
        <p:txBody>
          <a:bodyPr>
            <a:normAutofit/>
          </a:bodyPr>
          <a:lstStyle/>
          <a:p>
            <a:pPr marL="0" indent="0">
              <a:lnSpc>
                <a:spcPct val="90000"/>
              </a:lnSpc>
              <a:spcAft>
                <a:spcPts val="1000"/>
              </a:spcAft>
              <a:buNone/>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spcAft>
                <a:spcPts val="1000"/>
              </a:spcAft>
            </a:pPr>
            <a:r>
              <a:rPr lang="el-GR" sz="1600" dirty="0">
                <a:effectLst/>
                <a:latin typeface="Calibri" panose="020F0502020204030204" pitchFamily="34" charset="0"/>
                <a:ea typeface="Calibri" panose="020F0502020204030204" pitchFamily="34" charset="0"/>
                <a:cs typeface="Times New Roman" panose="02020603050405020304" pitchFamily="18" charset="0"/>
              </a:rPr>
              <a:t>Το δάσος της Φανερωμένης αποτελεί μια ιδιωτική πευκόφυτη έκταση 2.000 στρεμμάτων στη βορειοδυτική πλευρά του νησιού, που απλώνεται από τον Άη-Γιώργη μέχρι τη θάλασσα. Ο χώρος ενδείκνυται για περίπατο και τζόκινγκ. Στην περιοχή της Φανερωμένης βρίσκεται η ομώνυμη Μονή (εορτάζει στις 23 Αυγούστου) και το σπίτι του αξιοσέβαστου ποιητή Άγγελου Σικελιανού. Η Μονή Φανερωμένης βρίσκεται μέσα σε πυκνό πευκόδασος στη βορειοδυτική πλευρά του νησιού, στη περιοχή Φανερωμένη. Ιδρύθηκε το 1682 από τον όσιο Λαυρέντιο και τη γυναίκα του. Η πλούσια αγιογραφία της μονής περιλαμβάνει 3.500 παραστάσεις και αυτές του ναού του Αγίου Νικολάου είναι έργο του 1735 από τον αγιογράφο Γεώργιου Μάρκου. Στην Επανάσταση η μονή λειτούργησε ως καταφύγιο αμάχων, νοσοκομείο και τόπος συνάντησης οπλαρχηγών. Σήμερα ο ναός λειτουργεί ως μουσείο με ιστορικά κειμήλια</a:t>
            </a:r>
            <a:r>
              <a:rPr lang="en-US" sz="1600" dirty="0">
                <a:effectLst/>
                <a:latin typeface="Calibri" panose="020F0502020204030204" pitchFamily="34" charset="0"/>
                <a:ea typeface="Calibri" panose="020F0502020204030204" pitchFamily="34" charset="0"/>
                <a:cs typeface="Times New Roman" panose="02020603050405020304" pitchFamily="18" charset="0"/>
              </a:rPr>
              <a:t>.</a:t>
            </a:r>
            <a:endParaRPr lang="el-GR" sz="1600" dirty="0"/>
          </a:p>
        </p:txBody>
      </p:sp>
      <p:pic>
        <p:nvPicPr>
          <p:cNvPr id="7" name="Εικόνα 6" descr="Εικόνα που περιέχει νερό, φύση, ακτή, βουνό&#10;&#10;Περιγραφή που δημιουργήθηκε αυτόματα">
            <a:extLst>
              <a:ext uri="{FF2B5EF4-FFF2-40B4-BE49-F238E27FC236}">
                <a16:creationId xmlns:a16="http://schemas.microsoft.com/office/drawing/2014/main" xmlns="" id="{EB13745C-44E1-4E92-96A5-51BBAB0CEAD0}"/>
              </a:ext>
            </a:extLst>
          </p:cNvPr>
          <p:cNvPicPr>
            <a:picLocks noChangeAspect="1"/>
          </p:cNvPicPr>
          <p:nvPr/>
        </p:nvPicPr>
        <p:blipFill rotWithShape="1">
          <a:blip r:embed="rId2">
            <a:extLst>
              <a:ext uri="{28A0092B-C50C-407E-A947-70E740481C1C}">
                <a14:useLocalDpi xmlns:a14="http://schemas.microsoft.com/office/drawing/2010/main" val="0"/>
              </a:ext>
            </a:extLst>
          </a:blip>
          <a:srcRect t="25054" r="-1" b="902"/>
          <a:stretch/>
        </p:blipFill>
        <p:spPr>
          <a:xfrm>
            <a:off x="7531482" y="10"/>
            <a:ext cx="4657341" cy="3448414"/>
          </a:xfrm>
          <a:prstGeom prst="rect">
            <a:avLst/>
          </a:prstGeom>
        </p:spPr>
      </p:pic>
      <p:pic>
        <p:nvPicPr>
          <p:cNvPr id="5" name="Εικόνα 4" descr="Εικόνα που περιέχει δέντρο, υπαίθριος, φυτό, δάσος&#10;&#10;Περιγραφή που δημιουργήθηκε αυτόματα">
            <a:extLst>
              <a:ext uri="{FF2B5EF4-FFF2-40B4-BE49-F238E27FC236}">
                <a16:creationId xmlns:a16="http://schemas.microsoft.com/office/drawing/2014/main" xmlns="" id="{44133F21-27F6-4227-BB21-C636536F587F}"/>
              </a:ext>
            </a:extLst>
          </p:cNvPr>
          <p:cNvPicPr>
            <a:picLocks noChangeAspect="1"/>
          </p:cNvPicPr>
          <p:nvPr/>
        </p:nvPicPr>
        <p:blipFill rotWithShape="1">
          <a:blip r:embed="rId3">
            <a:extLst>
              <a:ext uri="{28A0092B-C50C-407E-A947-70E740481C1C}">
                <a14:useLocalDpi xmlns:a14="http://schemas.microsoft.com/office/drawing/2010/main" val="0"/>
              </a:ext>
            </a:extLst>
          </a:blip>
          <a:srcRect l="27309" r="29907" b="-1"/>
          <a:stretch/>
        </p:blipFill>
        <p:spPr>
          <a:xfrm>
            <a:off x="7528308" y="3437472"/>
            <a:ext cx="4657341" cy="3428996"/>
          </a:xfrm>
          <a:prstGeom prst="rect">
            <a:avLst/>
          </a:prstGeom>
        </p:spPr>
      </p:pic>
    </p:spTree>
    <p:extLst>
      <p:ext uri="{BB962C8B-B14F-4D97-AF65-F5344CB8AC3E}">
        <p14:creationId xmlns:p14="http://schemas.microsoft.com/office/powerpoint/2010/main" val="3904111458"/>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2B9512E-1BF2-4A96-89C9-B82019B3E2AE}"/>
              </a:ext>
            </a:extLst>
          </p:cNvPr>
          <p:cNvSpPr>
            <a:spLocks noGrp="1"/>
          </p:cNvSpPr>
          <p:nvPr>
            <p:ph type="title"/>
          </p:nvPr>
        </p:nvSpPr>
        <p:spPr>
          <a:xfrm>
            <a:off x="677330" y="609600"/>
            <a:ext cx="2930518" cy="1320800"/>
          </a:xfrm>
        </p:spPr>
        <p:txBody>
          <a:bodyPr anchor="ctr">
            <a:normAutofit/>
          </a:bodyPr>
          <a:lstStyle/>
          <a:p>
            <a:pPr>
              <a:lnSpc>
                <a:spcPct val="90000"/>
              </a:lnSpc>
            </a:pPr>
            <a:r>
              <a:rPr lang="el-GR" sz="3100" dirty="0"/>
              <a:t>ΣΠΙΤΙ ΑΓΓΕΛΟΥ ΣΙΚΕΛΙΑΝΟΥ</a:t>
            </a:r>
          </a:p>
        </p:txBody>
      </p:sp>
      <p:sp>
        <p:nvSpPr>
          <p:cNvPr id="3" name="Θέση περιεχομένου 2">
            <a:extLst>
              <a:ext uri="{FF2B5EF4-FFF2-40B4-BE49-F238E27FC236}">
                <a16:creationId xmlns:a16="http://schemas.microsoft.com/office/drawing/2014/main" xmlns="" id="{D8A5418F-A0D4-4E33-A126-D7FB70BFD082}"/>
              </a:ext>
            </a:extLst>
          </p:cNvPr>
          <p:cNvSpPr>
            <a:spLocks noGrp="1"/>
          </p:cNvSpPr>
          <p:nvPr>
            <p:ph idx="1"/>
          </p:nvPr>
        </p:nvSpPr>
        <p:spPr>
          <a:xfrm>
            <a:off x="677330" y="2160589"/>
            <a:ext cx="2930517" cy="3880773"/>
          </a:xfrm>
        </p:spPr>
        <p:txBody>
          <a:bodyPr>
            <a:normAutofit/>
          </a:bodyPr>
          <a:lstStyle/>
          <a:p>
            <a:pPr>
              <a:lnSpc>
                <a:spcPct val="90000"/>
              </a:lnSpc>
            </a:pPr>
            <a:r>
              <a:rPr lang="el-GR" sz="1300" dirty="0"/>
              <a:t>Ένα μικρό σπίτι δίπλα στη θάλασσα, με το μοναστήρι της Φανερωμένης απέναντι και το πευκόφυτο δάσος σε απόσταση αναπνοής, ήταν το καταφύγιο του Άγγελου Σικελιανού τα τελευταία και πιο δύσκολα χρόνια της ζωής του. Το μικρό οίκημα που ρήμαξε για πολλά χρόνια, παρέδωσε πλήρως αποκατεστημένο  η Εφορία Νεότερων Μνημείων Αττικής το 2006. Την ίδια χρονιά έφυγε από τη ζωή η Άννα Σικελιανού. Επιθυμία της ήταν να προσφερθούν και να εκτεθούν εκεί όλα τα προσωπικά αντικείμενα από την κοινή τους ζωή.</a:t>
            </a:r>
          </a:p>
        </p:txBody>
      </p:sp>
      <p:pic>
        <p:nvPicPr>
          <p:cNvPr id="7" name="Εικόνα 6" descr="Εικόνα που περιέχει τοίχος, εσωτερικό, δάπεδο, καρέκλα&#10;&#10;Περιγραφή που δημιουργήθηκε αυτόματα">
            <a:extLst>
              <a:ext uri="{FF2B5EF4-FFF2-40B4-BE49-F238E27FC236}">
                <a16:creationId xmlns:a16="http://schemas.microsoft.com/office/drawing/2014/main" xmlns="" id="{1D4BF5ED-80A9-4810-8F42-8A3BAF8131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844" y="783837"/>
            <a:ext cx="2596281" cy="1726526"/>
          </a:xfrm>
          <a:prstGeom prst="rect">
            <a:avLst/>
          </a:prstGeom>
        </p:spPr>
      </p:pic>
      <p:pic>
        <p:nvPicPr>
          <p:cNvPr id="9" name="Εικόνα 8" descr="Εικόνα που περιέχει νερό, υπαίθριος, φύση, χλόη&#10;&#10;Περιγραφή που δημιουργήθηκε αυτόματα">
            <a:extLst>
              <a:ext uri="{FF2B5EF4-FFF2-40B4-BE49-F238E27FC236}">
                <a16:creationId xmlns:a16="http://schemas.microsoft.com/office/drawing/2014/main" xmlns="" id="{EB7822D5-1C6C-4F18-A9E8-426A1DB6C6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8359" y="609600"/>
            <a:ext cx="2074999" cy="2074999"/>
          </a:xfrm>
          <a:prstGeom prst="rect">
            <a:avLst/>
          </a:prstGeom>
        </p:spPr>
      </p:pic>
      <p:pic>
        <p:nvPicPr>
          <p:cNvPr id="5" name="Εικόνα 4" descr="Εικόνα που περιέχει φύση, υπαίθριος, σύννεφο, ακτή&#10;&#10;Περιγραφή που δημιουργήθηκε αυτόματα">
            <a:extLst>
              <a:ext uri="{FF2B5EF4-FFF2-40B4-BE49-F238E27FC236}">
                <a16:creationId xmlns:a16="http://schemas.microsoft.com/office/drawing/2014/main" xmlns="" id="{28686579-A000-415C-96B0-58F13755B613}"/>
              </a:ext>
            </a:extLst>
          </p:cNvPr>
          <p:cNvPicPr>
            <a:picLocks noChangeAspect="1"/>
          </p:cNvPicPr>
          <p:nvPr/>
        </p:nvPicPr>
        <p:blipFill rotWithShape="1">
          <a:blip r:embed="rId4">
            <a:extLst>
              <a:ext uri="{28A0092B-C50C-407E-A947-70E740481C1C}">
                <a14:useLocalDpi xmlns:a14="http://schemas.microsoft.com/office/drawing/2010/main" val="0"/>
              </a:ext>
            </a:extLst>
          </a:blip>
          <a:srcRect l="26548" r="-1" b="-1"/>
          <a:stretch/>
        </p:blipFill>
        <p:spPr>
          <a:xfrm>
            <a:off x="4376640" y="2910558"/>
            <a:ext cx="4373559" cy="3130803"/>
          </a:xfrm>
          <a:prstGeom prst="rect">
            <a:avLst/>
          </a:prstGeom>
        </p:spPr>
      </p:pic>
    </p:spTree>
    <p:extLst>
      <p:ext uri="{BB962C8B-B14F-4D97-AF65-F5344CB8AC3E}">
        <p14:creationId xmlns:p14="http://schemas.microsoft.com/office/powerpoint/2010/main" val="583155686"/>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8267EEE4-6354-4F1C-9484-951F0EB92F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76" y="0"/>
            <a:ext cx="121856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2" name="Τίτλος 1">
            <a:extLst>
              <a:ext uri="{FF2B5EF4-FFF2-40B4-BE49-F238E27FC236}">
                <a16:creationId xmlns:a16="http://schemas.microsoft.com/office/drawing/2014/main" xmlns="" id="{378C36ED-D3EF-45E3-BF57-C4C562A4FAA2}"/>
              </a:ext>
            </a:extLst>
          </p:cNvPr>
          <p:cNvSpPr>
            <a:spLocks noGrp="1"/>
          </p:cNvSpPr>
          <p:nvPr>
            <p:ph type="title"/>
          </p:nvPr>
        </p:nvSpPr>
        <p:spPr>
          <a:xfrm>
            <a:off x="989768" y="609600"/>
            <a:ext cx="5498361" cy="1320800"/>
          </a:xfrm>
        </p:spPr>
        <p:txBody>
          <a:bodyPr anchor="ctr">
            <a:normAutofit/>
          </a:bodyPr>
          <a:lstStyle/>
          <a:p>
            <a:r>
              <a:rPr lang="el-GR" dirty="0"/>
              <a:t>ΛΑΟΓΡΑΦΙΚΟ ΜΟΥΣΕΙΟ ΣΑΛΑΜΙΝΑΣ</a:t>
            </a:r>
          </a:p>
        </p:txBody>
      </p:sp>
      <p:sp>
        <p:nvSpPr>
          <p:cNvPr id="14" name="Isosceles Triangle 13">
            <a:extLst>
              <a:ext uri="{FF2B5EF4-FFF2-40B4-BE49-F238E27FC236}">
                <a16:creationId xmlns:a16="http://schemas.microsoft.com/office/drawing/2014/main" xmlns="" id="{0E5A83F9-E6B8-40BD-9C0D-9A6F156507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rgbClr val="3C524D">
              <a:alpha val="85000"/>
            </a:srgbClr>
          </a:solidFill>
          <a:ln>
            <a:noFill/>
          </a:ln>
          <a:effectLst/>
        </p:spPr>
        <p:style>
          <a:lnRef idx="1">
            <a:schemeClr val="accent1"/>
          </a:lnRef>
          <a:fillRef idx="3">
            <a:schemeClr val="accent1"/>
          </a:fillRef>
          <a:effectRef idx="2">
            <a:schemeClr val="accent1"/>
          </a:effectRef>
          <a:fontRef idx="minor">
            <a:schemeClr val="lt1"/>
          </a:fontRef>
        </p:style>
      </p:sp>
      <p:sp>
        <p:nvSpPr>
          <p:cNvPr id="3" name="Θέση περιεχομένου 2">
            <a:extLst>
              <a:ext uri="{FF2B5EF4-FFF2-40B4-BE49-F238E27FC236}">
                <a16:creationId xmlns:a16="http://schemas.microsoft.com/office/drawing/2014/main" xmlns="" id="{CC4FEF3D-471A-4D06-9471-C02550BB54D0}"/>
              </a:ext>
            </a:extLst>
          </p:cNvPr>
          <p:cNvSpPr>
            <a:spLocks noGrp="1"/>
          </p:cNvSpPr>
          <p:nvPr>
            <p:ph idx="1"/>
          </p:nvPr>
        </p:nvSpPr>
        <p:spPr>
          <a:xfrm>
            <a:off x="989770" y="1815548"/>
            <a:ext cx="6206160" cy="5050920"/>
          </a:xfrm>
        </p:spPr>
        <p:txBody>
          <a:bodyPr>
            <a:normAutofit/>
          </a:bodyPr>
          <a:lstStyle/>
          <a:p>
            <a:pPr algn="just">
              <a:lnSpc>
                <a:spcPct val="90000"/>
              </a:lnSpc>
            </a:pPr>
            <a:r>
              <a:rPr lang="el-GR" sz="1500" dirty="0">
                <a:latin typeface="+mj-lt"/>
              </a:rPr>
              <a:t>Ετούτο το μουσείο έχει κάτι το ξεχωριστό από τα άλλα. Σου δίνει την εντύπωση ότι  η ζωή που κάποτε έπαλλε σε αυτό το αρχοντικό συνεχίζεται και ο  οικοδεσπότης ανοίγει τις πόρτες και  σε καλωσορίζει. Πολύτιμα αντικείμενα και πλούσιες συλλογές αναδεικνύονται στο φυσικό τους χώρο, μες στις αίθουσες, τους στάβλους, τις αποθήκες και τα σαλόνια του παλιού αρχοντικού. 	</a:t>
            </a:r>
            <a:r>
              <a:rPr lang="el-GR" sz="1500" b="0" i="0" dirty="0">
                <a:effectLst/>
                <a:latin typeface="+mj-lt"/>
              </a:rPr>
              <a:t>Τα  ομοιώματα εμπορικών και αλιευτικών πλοίων (τρεχαντήρια, τράτες κ.</a:t>
            </a:r>
            <a:r>
              <a:rPr lang="el-GR" sz="1500" dirty="0">
                <a:latin typeface="+mj-lt"/>
              </a:rPr>
              <a:t>α.</a:t>
            </a:r>
            <a:r>
              <a:rPr lang="el-GR" sz="1500" b="0" i="0" dirty="0">
                <a:effectLst/>
                <a:latin typeface="+mj-lt"/>
              </a:rPr>
              <a:t>) οι υδατογραφίες καραβιών του λαϊκού ζωγράφου Αριστείδη Γλύκα και άλλων, ήρθαν και συμπληρώθηκαν το 2012 από πλήθος  ναυτικών αντικειμένων.</a:t>
            </a:r>
          </a:p>
          <a:p>
            <a:pPr algn="just">
              <a:lnSpc>
                <a:spcPct val="90000"/>
              </a:lnSpc>
            </a:pPr>
            <a:r>
              <a:rPr lang="el-GR" sz="1500" b="0" i="0" dirty="0">
                <a:effectLst/>
                <a:latin typeface="+mj-lt"/>
              </a:rPr>
              <a:t>Τα όπλα του ’21 (σπάθες, γιαταγάνια, καριοφίλια, πιστόλες, ξίφη κ.</a:t>
            </a:r>
            <a:r>
              <a:rPr lang="el-GR" sz="1500" dirty="0">
                <a:latin typeface="+mj-lt"/>
              </a:rPr>
              <a:t>α.</a:t>
            </a:r>
            <a:r>
              <a:rPr lang="el-GR" sz="1500" b="0" i="0" dirty="0">
                <a:effectLst/>
                <a:latin typeface="+mj-lt"/>
              </a:rPr>
              <a:t>)  το αργυρόκουμπο της φέρμελης του στρατηγού Γ. Καραϊσκάκη, καθώς και τα όπλα του 1912 -13 και του 1940 μας υπογραμμίζουν την συμμετοχή στους αγώνες και την ένδοξη ιστορία της Σαλαμίνας.</a:t>
            </a:r>
          </a:p>
          <a:p>
            <a:pPr algn="just">
              <a:lnSpc>
                <a:spcPct val="90000"/>
              </a:lnSpc>
            </a:pPr>
            <a:r>
              <a:rPr lang="el-GR" sz="1500" b="0" i="0" dirty="0">
                <a:effectLst/>
                <a:latin typeface="+mj-lt"/>
              </a:rPr>
              <a:t>Στις συλλογές του Μουσείου περιλαμβάνονται επίσης εικόνες της μεταβυζαντινής περιόδου, εκκλησιαστικά σκεύη και ιερατικά αντικείμενα καθώς επίσης και σπάνια έγγραφα 18</a:t>
            </a:r>
            <a:r>
              <a:rPr lang="el-GR" sz="1500" b="0" i="0" baseline="30000" dirty="0">
                <a:effectLst/>
                <a:latin typeface="+mj-lt"/>
              </a:rPr>
              <a:t>ου</a:t>
            </a:r>
            <a:r>
              <a:rPr lang="el-GR" sz="1500" b="0" i="0" dirty="0">
                <a:effectLst/>
                <a:latin typeface="+mj-lt"/>
              </a:rPr>
              <a:t> και 19</a:t>
            </a:r>
            <a:r>
              <a:rPr lang="el-GR" sz="1500" b="0" i="0" baseline="30000" dirty="0">
                <a:effectLst/>
                <a:latin typeface="+mj-lt"/>
              </a:rPr>
              <a:t>ου</a:t>
            </a:r>
            <a:r>
              <a:rPr lang="el-GR" sz="1500" b="0" i="0" dirty="0">
                <a:effectLst/>
                <a:latin typeface="+mj-lt"/>
              </a:rPr>
              <a:t> αιώνα, πίνακες ζωγραφικής.</a:t>
            </a:r>
          </a:p>
          <a:p>
            <a:pPr>
              <a:lnSpc>
                <a:spcPct val="90000"/>
              </a:lnSpc>
            </a:pPr>
            <a:endParaRPr lang="el-GR" sz="1300" dirty="0"/>
          </a:p>
        </p:txBody>
      </p:sp>
      <p:pic>
        <p:nvPicPr>
          <p:cNvPr id="5" name="Εικόνα 4" descr="Εικόνα που περιέχει κείμενο, οροφή, εσωτερικό, δάπεδο&#10;&#10;Περιγραφή που δημιουργήθηκε αυτόματα">
            <a:extLst>
              <a:ext uri="{FF2B5EF4-FFF2-40B4-BE49-F238E27FC236}">
                <a16:creationId xmlns:a16="http://schemas.microsoft.com/office/drawing/2014/main" xmlns="" id="{FE95DEF3-B1B2-47B4-9612-74C36DC1A9E2}"/>
              </a:ext>
            </a:extLst>
          </p:cNvPr>
          <p:cNvPicPr>
            <a:picLocks noChangeAspect="1"/>
          </p:cNvPicPr>
          <p:nvPr/>
        </p:nvPicPr>
        <p:blipFill rotWithShape="1">
          <a:blip r:embed="rId2">
            <a:extLst>
              <a:ext uri="{28A0092B-C50C-407E-A947-70E740481C1C}">
                <a14:useLocalDpi xmlns:a14="http://schemas.microsoft.com/office/drawing/2010/main" val="0"/>
              </a:ext>
            </a:extLst>
          </a:blip>
          <a:srcRect l="13740" r="1851" b="2"/>
          <a:stretch/>
        </p:blipFill>
        <p:spPr>
          <a:xfrm>
            <a:off x="7531482" y="10"/>
            <a:ext cx="4657341" cy="3448414"/>
          </a:xfrm>
          <a:prstGeom prst="rect">
            <a:avLst/>
          </a:prstGeom>
        </p:spPr>
      </p:pic>
      <p:pic>
        <p:nvPicPr>
          <p:cNvPr id="7" name="Εικόνα 6" descr="Εικόνα που περιέχει ουρανός, υπαίθριος, κτίριο, πόλη&#10;&#10;Περιγραφή που δημιουργήθηκε αυτόματα">
            <a:extLst>
              <a:ext uri="{FF2B5EF4-FFF2-40B4-BE49-F238E27FC236}">
                <a16:creationId xmlns:a16="http://schemas.microsoft.com/office/drawing/2014/main" xmlns="" id="{9EF4A872-7957-47BD-ABA7-A28E0336FEA3}"/>
              </a:ext>
            </a:extLst>
          </p:cNvPr>
          <p:cNvPicPr>
            <a:picLocks noChangeAspect="1"/>
          </p:cNvPicPr>
          <p:nvPr/>
        </p:nvPicPr>
        <p:blipFill rotWithShape="1">
          <a:blip r:embed="rId3">
            <a:extLst>
              <a:ext uri="{28A0092B-C50C-407E-A947-70E740481C1C}">
                <a14:useLocalDpi xmlns:a14="http://schemas.microsoft.com/office/drawing/2010/main" val="0"/>
              </a:ext>
            </a:extLst>
          </a:blip>
          <a:srcRect l="12638" r="13885" b="1"/>
          <a:stretch/>
        </p:blipFill>
        <p:spPr>
          <a:xfrm>
            <a:off x="7528308" y="3437472"/>
            <a:ext cx="4657341" cy="3428996"/>
          </a:xfrm>
          <a:prstGeom prst="rect">
            <a:avLst/>
          </a:prstGeom>
        </p:spPr>
      </p:pic>
    </p:spTree>
    <p:extLst>
      <p:ext uri="{BB962C8B-B14F-4D97-AF65-F5344CB8AC3E}">
        <p14:creationId xmlns:p14="http://schemas.microsoft.com/office/powerpoint/2010/main" val="2156813920"/>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8E2EB503-A017-4457-A105-53638C97D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664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pic>
        <p:nvPicPr>
          <p:cNvPr id="5" name="Εικόνα 4" descr="Εικόνα που περιέχει βουνό, δρόμος&#10;&#10;Περιγραφή που δημιουργήθηκε αυτόματα">
            <a:extLst>
              <a:ext uri="{FF2B5EF4-FFF2-40B4-BE49-F238E27FC236}">
                <a16:creationId xmlns:a16="http://schemas.microsoft.com/office/drawing/2014/main" xmlns="" id="{E9CB6C39-953C-4098-BBA1-37F62113E699}"/>
              </a:ext>
            </a:extLst>
          </p:cNvPr>
          <p:cNvPicPr>
            <a:picLocks noChangeAspect="1"/>
          </p:cNvPicPr>
          <p:nvPr/>
        </p:nvPicPr>
        <p:blipFill rotWithShape="1">
          <a:blip r:embed="rId2">
            <a:alphaModFix amt="85000"/>
            <a:extLst>
              <a:ext uri="{28A0092B-C50C-407E-A947-70E740481C1C}">
                <a14:useLocalDpi xmlns:a14="http://schemas.microsoft.com/office/drawing/2010/main" val="0"/>
              </a:ext>
            </a:extLst>
          </a:blip>
          <a:srcRect t="792" b="21773"/>
          <a:stretch/>
        </p:blipFill>
        <p:spPr>
          <a:xfrm>
            <a:off x="20" y="122367"/>
            <a:ext cx="11971586" cy="6744097"/>
          </a:xfrm>
          <a:prstGeom prst="rect">
            <a:avLst/>
          </a:prstGeom>
        </p:spPr>
      </p:pic>
      <p:sp>
        <p:nvSpPr>
          <p:cNvPr id="2" name="Τίτλος 1">
            <a:extLst>
              <a:ext uri="{FF2B5EF4-FFF2-40B4-BE49-F238E27FC236}">
                <a16:creationId xmlns:a16="http://schemas.microsoft.com/office/drawing/2014/main" xmlns="" id="{B44BD30C-9482-4C7E-94E8-24E044A2B560}"/>
              </a:ext>
            </a:extLst>
          </p:cNvPr>
          <p:cNvSpPr>
            <a:spLocks noGrp="1"/>
          </p:cNvSpPr>
          <p:nvPr>
            <p:ph type="title"/>
          </p:nvPr>
        </p:nvSpPr>
        <p:spPr>
          <a:xfrm>
            <a:off x="677334" y="4765972"/>
            <a:ext cx="8596668" cy="1320800"/>
          </a:xfrm>
        </p:spPr>
        <p:txBody>
          <a:bodyPr anchor="ctr">
            <a:normAutofit/>
          </a:bodyPr>
          <a:lstStyle/>
          <a:p>
            <a:r>
              <a:rPr lang="el-GR" sz="4400" dirty="0">
                <a:solidFill>
                  <a:schemeClr val="tx1"/>
                </a:solidFill>
              </a:rPr>
              <a:t>ΕΥΡΙΠΙΔΕΙΟ ΘΕΑΤΡΟ</a:t>
            </a:r>
          </a:p>
        </p:txBody>
      </p:sp>
      <p:sp>
        <p:nvSpPr>
          <p:cNvPr id="3" name="Θέση περιεχομένου 2">
            <a:extLst>
              <a:ext uri="{FF2B5EF4-FFF2-40B4-BE49-F238E27FC236}">
                <a16:creationId xmlns:a16="http://schemas.microsoft.com/office/drawing/2014/main" xmlns="" id="{3A519504-0209-4AA6-B2FB-3530DB5BEB15}"/>
              </a:ext>
            </a:extLst>
          </p:cNvPr>
          <p:cNvSpPr>
            <a:spLocks noGrp="1"/>
          </p:cNvSpPr>
          <p:nvPr>
            <p:ph idx="1"/>
          </p:nvPr>
        </p:nvSpPr>
        <p:spPr>
          <a:xfrm>
            <a:off x="677334" y="1389160"/>
            <a:ext cx="6192949" cy="3285067"/>
          </a:xfrm>
        </p:spPr>
        <p:txBody>
          <a:bodyPr anchor="ctr">
            <a:normAutofit/>
          </a:bodyPr>
          <a:lstStyle/>
          <a:p>
            <a:pPr>
              <a:lnSpc>
                <a:spcPct val="90000"/>
              </a:lnSpc>
            </a:pPr>
            <a:r>
              <a:rPr lang="el-GR" sz="1700" b="0" i="0" dirty="0">
                <a:effectLst/>
                <a:latin typeface="Roboto"/>
              </a:rPr>
              <a:t>Το θέατρο κατασκευάστηκε το 1993 προς τιμή του μεγάλου τραγικού ποιητή Ευριπίδη ο οποίος είχε το ησυχαστήριό του στην περιοχή Περιστέρια του νησιού μας. Εγκαινιάστηκε το Σεπτέμβριο του ίδιου χρόνου από την τότε υπουργό πολιτισμού Κα. Άννα Ψαρούδα Μπενάκη.</a:t>
            </a:r>
            <a:r>
              <a:rPr lang="el-GR" sz="1700" dirty="0"/>
              <a:t/>
            </a:r>
            <a:br>
              <a:rPr lang="el-GR" sz="1700" dirty="0"/>
            </a:br>
            <a:r>
              <a:rPr lang="el-GR" sz="1700" dirty="0"/>
              <a:t/>
            </a:r>
            <a:br>
              <a:rPr lang="el-GR" sz="1700" dirty="0"/>
            </a:br>
            <a:r>
              <a:rPr lang="el-GR" sz="1700" b="0" i="0" dirty="0">
                <a:effectLst/>
                <a:latin typeface="Roboto"/>
              </a:rPr>
              <a:t>Βρίσκεται στο λόφο ΄΄Πατρίς΄΄ και έχει χωρητικότητα περίπου 3000 θέσεων. Εκεί γίνονται εκδηλώσεις (κυρίως κατά την διάρκεια του καλοκαιριού) όπως μεγάλες συναυλίες και θεατρικές παραστάσεις. Η πρόσβαση γίνεται είτε μέσω αυτοκινήτου στην βόρ</a:t>
            </a:r>
            <a:r>
              <a:rPr lang="el-GR" sz="1700" dirty="0">
                <a:latin typeface="Roboto"/>
              </a:rPr>
              <a:t>ε</a:t>
            </a:r>
            <a:r>
              <a:rPr lang="el-GR" sz="1700" b="0" i="0" dirty="0">
                <a:effectLst/>
                <a:latin typeface="Roboto"/>
              </a:rPr>
              <a:t>ια είσοδο (όπου υπάρχει μεγάλος χώρος στάθμευσης) , είτε με τα πόδια από την νότια είσοδο (Οδός Μ. Αλεξάνδρου) </a:t>
            </a:r>
            <a:endParaRPr lang="el-GR" sz="1700" dirty="0"/>
          </a:p>
        </p:txBody>
      </p:sp>
      <p:pic>
        <p:nvPicPr>
          <p:cNvPr id="7" name="Εικόνα 6" descr="Εικόνα που περιέχει κείμενο, βουνό, φύση, ακτή&#10;&#10;Περιγραφή που δημιουργήθηκε αυτόματα">
            <a:extLst>
              <a:ext uri="{FF2B5EF4-FFF2-40B4-BE49-F238E27FC236}">
                <a16:creationId xmlns:a16="http://schemas.microsoft.com/office/drawing/2014/main" xmlns="" id="{1C313423-3FEB-4508-A48D-CAEEEF4309FD}"/>
              </a:ext>
            </a:extLst>
          </p:cNvPr>
          <p:cNvPicPr>
            <a:picLocks noChangeAspect="1"/>
          </p:cNvPicPr>
          <p:nvPr/>
        </p:nvPicPr>
        <p:blipFill rotWithShape="1">
          <a:blip r:embed="rId3">
            <a:extLst>
              <a:ext uri="{28A0092B-C50C-407E-A947-70E740481C1C}">
                <a14:useLocalDpi xmlns:a14="http://schemas.microsoft.com/office/drawing/2010/main" val="0"/>
              </a:ext>
            </a:extLst>
          </a:blip>
          <a:srcRect l="6606" r="6096" b="-2"/>
          <a:stretch/>
        </p:blipFill>
        <p:spPr>
          <a:xfrm>
            <a:off x="7537704" y="1447703"/>
            <a:ext cx="3939353" cy="3226524"/>
          </a:xfrm>
          <a:prstGeom prst="rect">
            <a:avLst/>
          </a:prstGeom>
        </p:spPr>
      </p:pic>
    </p:spTree>
    <p:extLst>
      <p:ext uri="{BB962C8B-B14F-4D97-AF65-F5344CB8AC3E}">
        <p14:creationId xmlns:p14="http://schemas.microsoft.com/office/powerpoint/2010/main" val="20330078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4AD90AA-CC8A-4153-A11C-D877CEA179C5}"/>
              </a:ext>
            </a:extLst>
          </p:cNvPr>
          <p:cNvSpPr>
            <a:spLocks noGrp="1"/>
          </p:cNvSpPr>
          <p:nvPr>
            <p:ph type="title"/>
          </p:nvPr>
        </p:nvSpPr>
        <p:spPr>
          <a:xfrm>
            <a:off x="4159225" y="609600"/>
            <a:ext cx="5114776" cy="1320800"/>
          </a:xfrm>
        </p:spPr>
        <p:txBody>
          <a:bodyPr>
            <a:normAutofit/>
          </a:bodyPr>
          <a:lstStyle/>
          <a:p>
            <a:r>
              <a:rPr lang="el-GR" dirty="0"/>
              <a:t>ΣΠΗΛΑΙΟ ΕΥΡΙΠΙΔΗ</a:t>
            </a:r>
          </a:p>
        </p:txBody>
      </p:sp>
      <p:pic>
        <p:nvPicPr>
          <p:cNvPr id="5" name="Εικόνα 4" descr="Εικόνα που περιέχει βράχος, σπηλιά, φύση, πέτρα&#10;&#10;Περιγραφή που δημιουργήθηκε αυτόματα">
            <a:extLst>
              <a:ext uri="{FF2B5EF4-FFF2-40B4-BE49-F238E27FC236}">
                <a16:creationId xmlns:a16="http://schemas.microsoft.com/office/drawing/2014/main" xmlns="" id="{B7C08EB5-8976-4FBF-B096-A0DF1F9A2AAC}"/>
              </a:ext>
            </a:extLst>
          </p:cNvPr>
          <p:cNvPicPr/>
          <p:nvPr/>
        </p:nvPicPr>
        <p:blipFill rotWithShape="1">
          <a:blip r:embed="rId2" cstate="print">
            <a:alphaModFix/>
            <a:extLst>
              <a:ext uri="{28A0092B-C50C-407E-A947-70E740481C1C}">
                <a14:useLocalDpi xmlns:a14="http://schemas.microsoft.com/office/drawing/2010/main" val="0"/>
              </a:ext>
            </a:extLst>
          </a:blip>
          <a:srcRect t="2614" r="4" b="10866"/>
          <a:stretch/>
        </p:blipFill>
        <p:spPr bwMode="auto">
          <a:xfrm>
            <a:off x="509136" y="10"/>
            <a:ext cx="3517876" cy="2282808"/>
          </a:xfrm>
          <a:custGeom>
            <a:avLst/>
            <a:gdLst/>
            <a:ahLst/>
            <a:cxnLst/>
            <a:rect l="l" t="t" r="r" b="b"/>
            <a:pathLst>
              <a:path w="3517876" h="2282818">
                <a:moveTo>
                  <a:pt x="339471" y="0"/>
                </a:moveTo>
                <a:lnTo>
                  <a:pt x="3517876" y="0"/>
                </a:lnTo>
                <a:lnTo>
                  <a:pt x="3471247" y="312174"/>
                </a:lnTo>
                <a:lnTo>
                  <a:pt x="3471133" y="312174"/>
                </a:lnTo>
                <a:lnTo>
                  <a:pt x="3176778" y="2282818"/>
                </a:lnTo>
                <a:lnTo>
                  <a:pt x="0" y="2282818"/>
                </a:lnTo>
                <a:close/>
              </a:path>
            </a:pathLst>
          </a:custGeom>
          <a:noFill/>
        </p:spPr>
      </p:pic>
      <p:pic>
        <p:nvPicPr>
          <p:cNvPr id="4" name="Εικόνα 3" descr="Εικόνα που περιέχει βράχος, φύση, υπαίθριος, κοιλάδα&#10;&#10;Περιγραφή που δημιουργήθηκε αυτόματα">
            <a:extLst>
              <a:ext uri="{FF2B5EF4-FFF2-40B4-BE49-F238E27FC236}">
                <a16:creationId xmlns:a16="http://schemas.microsoft.com/office/drawing/2014/main" xmlns="" id="{29D07869-58AE-4567-B0F2-414F07245052}"/>
              </a:ext>
            </a:extLst>
          </p:cNvPr>
          <p:cNvPicPr/>
          <p:nvPr/>
        </p:nvPicPr>
        <p:blipFill rotWithShape="1">
          <a:blip r:embed="rId3">
            <a:alphaModFix/>
            <a:extLst>
              <a:ext uri="{28A0092B-C50C-407E-A947-70E740481C1C}">
                <a14:useLocalDpi xmlns:a14="http://schemas.microsoft.com/office/drawing/2010/main" val="0"/>
              </a:ext>
            </a:extLst>
          </a:blip>
          <a:srcRect l="13029" r="-4" b="-4"/>
          <a:stretch/>
        </p:blipFill>
        <p:spPr bwMode="auto">
          <a:xfrm>
            <a:off x="169666" y="2289183"/>
            <a:ext cx="3514822" cy="2273270"/>
          </a:xfrm>
          <a:custGeom>
            <a:avLst/>
            <a:gdLst/>
            <a:ahLst/>
            <a:cxnLst/>
            <a:rect l="l" t="t" r="r" b="b"/>
            <a:pathLst>
              <a:path w="3514822" h="2273270">
                <a:moveTo>
                  <a:pt x="338051" y="0"/>
                </a:moveTo>
                <a:lnTo>
                  <a:pt x="3514822" y="0"/>
                </a:lnTo>
                <a:lnTo>
                  <a:pt x="3175264" y="2273270"/>
                </a:lnTo>
                <a:lnTo>
                  <a:pt x="0" y="2273270"/>
                </a:lnTo>
                <a:close/>
              </a:path>
            </a:pathLst>
          </a:custGeom>
          <a:noFill/>
        </p:spPr>
      </p:pic>
      <p:pic>
        <p:nvPicPr>
          <p:cNvPr id="6" name="Εικόνα 5" descr="Εικόνα που περιέχει υπαίθριος, βράχος, πέτρα, ξύλο&#10;&#10;Περιγραφή που δημιουργήθηκε αυτόματα">
            <a:extLst>
              <a:ext uri="{FF2B5EF4-FFF2-40B4-BE49-F238E27FC236}">
                <a16:creationId xmlns:a16="http://schemas.microsoft.com/office/drawing/2014/main" xmlns="" id="{0027015B-46AB-4EE4-890A-5B1C14D0E158}"/>
              </a:ext>
            </a:extLst>
          </p:cNvPr>
          <p:cNvPicPr/>
          <p:nvPr/>
        </p:nvPicPr>
        <p:blipFill rotWithShape="1">
          <a:blip r:embed="rId4">
            <a:alphaModFix/>
            <a:extLst>
              <a:ext uri="{28A0092B-C50C-407E-A947-70E740481C1C}">
                <a14:useLocalDpi xmlns:a14="http://schemas.microsoft.com/office/drawing/2010/main" val="0"/>
              </a:ext>
            </a:extLst>
          </a:blip>
          <a:srcRect l="13636" r="-4" b="-4"/>
          <a:stretch/>
        </p:blipFill>
        <p:spPr bwMode="auto">
          <a:xfrm>
            <a:off x="-10633" y="4565636"/>
            <a:ext cx="3355563" cy="2292364"/>
          </a:xfrm>
          <a:custGeom>
            <a:avLst/>
            <a:gdLst/>
            <a:ahLst/>
            <a:cxnLst/>
            <a:rect l="l" t="t" r="r" b="b"/>
            <a:pathLst>
              <a:path w="3355563" h="2292364">
                <a:moveTo>
                  <a:pt x="180299" y="0"/>
                </a:moveTo>
                <a:lnTo>
                  <a:pt x="3355563" y="0"/>
                </a:lnTo>
                <a:lnTo>
                  <a:pt x="3013153" y="2292364"/>
                </a:lnTo>
                <a:lnTo>
                  <a:pt x="0" y="2292364"/>
                </a:lnTo>
                <a:lnTo>
                  <a:pt x="0" y="1212444"/>
                </a:lnTo>
                <a:close/>
              </a:path>
            </a:pathLst>
          </a:custGeom>
          <a:noFill/>
        </p:spPr>
      </p:pic>
      <p:sp>
        <p:nvSpPr>
          <p:cNvPr id="11" name="Isosceles Triangle 30">
            <a:extLst>
              <a:ext uri="{FF2B5EF4-FFF2-40B4-BE49-F238E27FC236}">
                <a16:creationId xmlns:a16="http://schemas.microsoft.com/office/drawing/2014/main" xmlns="" id="{601DBFE7-59F3-41F8-BC4E-83FB08639B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10634"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3" name="Straight Connector 12">
            <a:extLst>
              <a:ext uri="{FF2B5EF4-FFF2-40B4-BE49-F238E27FC236}">
                <a16:creationId xmlns:a16="http://schemas.microsoft.com/office/drawing/2014/main" xmlns="" id="{95AC3254-FB46-4BDF-B7F2-2D039653A36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97232" y="2282818"/>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DD6280CF-E187-4C89-97A6-CE354B2775D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62696" y="4565636"/>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Isosceles Triangle 30">
            <a:extLst>
              <a:ext uri="{FF2B5EF4-FFF2-40B4-BE49-F238E27FC236}">
                <a16:creationId xmlns:a16="http://schemas.microsoft.com/office/drawing/2014/main" xmlns="" id="{AB636136-2572-47F5-B45E-4AE6AD8673D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497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Θέση περιεχομένου 2">
            <a:extLst>
              <a:ext uri="{FF2B5EF4-FFF2-40B4-BE49-F238E27FC236}">
                <a16:creationId xmlns:a16="http://schemas.microsoft.com/office/drawing/2014/main" xmlns="" id="{77F83CD4-1275-419B-AA08-DD5A8379AF21}"/>
              </a:ext>
            </a:extLst>
          </p:cNvPr>
          <p:cNvSpPr>
            <a:spLocks noGrp="1"/>
          </p:cNvSpPr>
          <p:nvPr>
            <p:ph idx="1"/>
          </p:nvPr>
        </p:nvSpPr>
        <p:spPr>
          <a:xfrm>
            <a:off x="4159225" y="2160589"/>
            <a:ext cx="5114776" cy="3880773"/>
          </a:xfrm>
        </p:spPr>
        <p:txBody>
          <a:bodyPr>
            <a:normAutofit/>
          </a:bodyPr>
          <a:lstStyle/>
          <a:p>
            <a:pPr algn="just"/>
            <a:r>
              <a:rPr lang="el-GR" sz="1700" dirty="0">
                <a:effectLst/>
                <a:latin typeface="Calibri" panose="020F0502020204030204" pitchFamily="34" charset="0"/>
                <a:ea typeface="Times New Roman" panose="02020603050405020304" pitchFamily="18" charset="0"/>
                <a:cs typeface="Calibri" panose="020F0502020204030204" pitchFamily="34" charset="0"/>
              </a:rPr>
              <a:t>Το Σπήλαιο του Ευριπίδη είναι μια σπηλιά, περίπου 47 μέτρα βάθος με δέκα μικρά δωμάτια, πάνω σε έναν λόφο με θέα τον Κόλπο του Σαρωνικού,  στη περιοχή Περιστέρια Σαλαμίνας. Εντελώς αθέατο από την ακτή, έχει στενότατη είσοδο, ευρισκόμενη στην απότομη πλευρά ενός επιβλητικού ασβεστολιθικού όγκου, σε υψόμετρο 115 μέτρων από την επιφάνεια της θάλασσας. Το στόμιό του είναι αρκετά στενό και οδηγεί στους θαλάμους ακολουθώντας  πορεία σαν φιδιού για 17,5 μέτρα.</a:t>
            </a:r>
            <a:endParaRPr lang="el-GR" sz="17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el-GR" sz="1700" dirty="0">
                <a:effectLst/>
                <a:latin typeface="Calibri" panose="020F0502020204030204" pitchFamily="34" charset="0"/>
                <a:ea typeface="Times New Roman" panose="02020603050405020304" pitchFamily="18" charset="0"/>
                <a:cs typeface="Calibri" panose="020F0502020204030204" pitchFamily="34" charset="0"/>
              </a:rPr>
              <a:t>Το όνομά του προέρχεται από την φήμη που είχε αποκτήσει από τους αρχαίους χρόνους ως το μέρος που πήγαινε </a:t>
            </a:r>
            <a:r>
              <a:rPr lang="en-US" sz="1700" dirty="0">
                <a:effectLst/>
                <a:latin typeface="Calibri" panose="020F0502020204030204" pitchFamily="34" charset="0"/>
                <a:ea typeface="Times New Roman" panose="02020603050405020304" pitchFamily="18" charset="0"/>
                <a:cs typeface="Calibri" panose="020F0502020204030204" pitchFamily="34" charset="0"/>
              </a:rPr>
              <a:t>o </a:t>
            </a:r>
            <a:r>
              <a:rPr lang="el-GR" sz="1700" dirty="0">
                <a:effectLst/>
                <a:latin typeface="Calibri" panose="020F0502020204030204" pitchFamily="34" charset="0"/>
                <a:ea typeface="Times New Roman" panose="02020603050405020304" pitchFamily="18" charset="0"/>
                <a:cs typeface="Calibri" panose="020F0502020204030204" pitchFamily="34" charset="0"/>
              </a:rPr>
              <a:t>Ευριπίδης.</a:t>
            </a:r>
            <a:endParaRPr lang="el-GR" sz="17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l-GR" sz="1700" dirty="0"/>
          </a:p>
        </p:txBody>
      </p:sp>
    </p:spTree>
    <p:extLst>
      <p:ext uri="{BB962C8B-B14F-4D97-AF65-F5344CB8AC3E}">
        <p14:creationId xmlns:p14="http://schemas.microsoft.com/office/powerpoint/2010/main" val="514428031"/>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998A2BF-D62D-4C5D-BAB2-124CA1AFA8B2}"/>
              </a:ext>
            </a:extLst>
          </p:cNvPr>
          <p:cNvSpPr>
            <a:spLocks noGrp="1"/>
          </p:cNvSpPr>
          <p:nvPr>
            <p:ph type="title"/>
          </p:nvPr>
        </p:nvSpPr>
        <p:spPr>
          <a:xfrm>
            <a:off x="677334" y="609600"/>
            <a:ext cx="8596668" cy="1320800"/>
          </a:xfrm>
        </p:spPr>
        <p:txBody>
          <a:bodyPr anchor="t">
            <a:normAutofit/>
          </a:bodyPr>
          <a:lstStyle/>
          <a:p>
            <a:r>
              <a:rPr lang="el-GR" dirty="0"/>
              <a:t>Η ΝΑΥΜΑΧΙΑ ΤΗΣ ΣΑΛΑΜΙΝΑΣ</a:t>
            </a:r>
          </a:p>
        </p:txBody>
      </p:sp>
      <p:sp>
        <p:nvSpPr>
          <p:cNvPr id="3" name="Θέση περιεχομένου 2">
            <a:extLst>
              <a:ext uri="{FF2B5EF4-FFF2-40B4-BE49-F238E27FC236}">
                <a16:creationId xmlns:a16="http://schemas.microsoft.com/office/drawing/2014/main" xmlns="" id="{3B456959-D301-487D-81FE-72FC3E5A1CF2}"/>
              </a:ext>
            </a:extLst>
          </p:cNvPr>
          <p:cNvSpPr>
            <a:spLocks noGrp="1"/>
          </p:cNvSpPr>
          <p:nvPr>
            <p:ph idx="1"/>
          </p:nvPr>
        </p:nvSpPr>
        <p:spPr>
          <a:xfrm>
            <a:off x="6336286" y="2160589"/>
            <a:ext cx="2937715" cy="3982634"/>
          </a:xfrm>
        </p:spPr>
        <p:txBody>
          <a:bodyPr>
            <a:normAutofit/>
          </a:bodyPr>
          <a:lstStyle/>
          <a:p>
            <a:pPr>
              <a:lnSpc>
                <a:spcPct val="90000"/>
              </a:lnSpc>
            </a:pPr>
            <a:r>
              <a:rPr lang="el-GR" sz="1400" dirty="0"/>
              <a:t>Στο ιστορικό νησί που κατοικούμε, πριν 2500 χρόνια συνέβη η ναυμαχία της Σαλαμίνας. Μια τόσο σημαντική μάχη  ,όπου με τη νίκη των Ελλήνων έναντι των Περσών, καθόρισε την πορεία της Ελλάδας και της </a:t>
            </a:r>
            <a:r>
              <a:rPr lang="el-GR" sz="1400" dirty="0" smtClean="0"/>
              <a:t>Ευρώπης.</a:t>
            </a:r>
          </a:p>
          <a:p>
            <a:pPr>
              <a:lnSpc>
                <a:spcPct val="90000"/>
              </a:lnSpc>
            </a:pPr>
            <a:r>
              <a:rPr lang="el-GR" sz="1400" dirty="0" smtClean="0"/>
              <a:t>Η </a:t>
            </a:r>
            <a:r>
              <a:rPr lang="el-GR" sz="1400" dirty="0"/>
              <a:t>ναυμαχία πήρε μέρος στην περιοχή Κυνόσουρα, που είναι ένα στενό πέρασμα ανάμεσα στο νησί και στο Πέραμα. Εκεί βρίσκεται ένα γλυπτό αφιερωμένο στη ναυμαχία της Σαλαμίνας, όπου είναι και το μοναδικό που μαρτυρεί την ιστορική μάχη. </a:t>
            </a:r>
          </a:p>
        </p:txBody>
      </p:sp>
      <p:pic>
        <p:nvPicPr>
          <p:cNvPr id="5" name="Εικόνα 4" descr="Εικόνα που περιέχει ουρανός, υπαίθριος, ακτή&#10;&#10;Περιγραφή που δημιουργήθηκε αυτόματα">
            <a:extLst>
              <a:ext uri="{FF2B5EF4-FFF2-40B4-BE49-F238E27FC236}">
                <a16:creationId xmlns:a16="http://schemas.microsoft.com/office/drawing/2014/main" xmlns="" id="{8CF804DF-35A0-4ADD-AA18-469E1DCFACF9}"/>
              </a:ext>
            </a:extLst>
          </p:cNvPr>
          <p:cNvPicPr>
            <a:picLocks noChangeAspect="1"/>
          </p:cNvPicPr>
          <p:nvPr/>
        </p:nvPicPr>
        <p:blipFill rotWithShape="1">
          <a:blip r:embed="rId2">
            <a:extLst>
              <a:ext uri="{28A0092B-C50C-407E-A947-70E740481C1C}">
                <a14:useLocalDpi xmlns:a14="http://schemas.microsoft.com/office/drawing/2010/main" val="0"/>
              </a:ext>
            </a:extLst>
          </a:blip>
          <a:srcRect r="21422"/>
          <a:stretch/>
        </p:blipFill>
        <p:spPr>
          <a:xfrm>
            <a:off x="677334" y="2159331"/>
            <a:ext cx="5423429" cy="3882362"/>
          </a:xfrm>
          <a:prstGeom prst="rect">
            <a:avLst/>
          </a:prstGeom>
        </p:spPr>
      </p:pic>
    </p:spTree>
    <p:extLst>
      <p:ext uri="{BB962C8B-B14F-4D97-AF65-F5344CB8AC3E}">
        <p14:creationId xmlns:p14="http://schemas.microsoft.com/office/powerpoint/2010/main" val="3719092576"/>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φύση, υπαίθριος, βράχος, ακρωτήριο&#10;&#10;Περιγραφή που δημιουργήθηκε αυτόματα">
            <a:extLst>
              <a:ext uri="{FF2B5EF4-FFF2-40B4-BE49-F238E27FC236}">
                <a16:creationId xmlns:a16="http://schemas.microsoft.com/office/drawing/2014/main" xmlns="" id="{7B8E2860-D447-4EE5-BF45-F2FBAC2269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02947" y="3867552"/>
            <a:ext cx="5050862" cy="2841094"/>
          </a:xfrm>
          <a:prstGeom prst="rect">
            <a:avLst/>
          </a:prstGeom>
          <a:ln>
            <a:noFill/>
          </a:ln>
          <a:effectLst>
            <a:softEdge rad="112500"/>
          </a:effectLst>
        </p:spPr>
      </p:pic>
      <p:pic>
        <p:nvPicPr>
          <p:cNvPr id="7" name="Εικόνα 6" descr="Εικόνα που περιέχει φύση, ακτή&#10;&#10;Περιγραφή που δημιουργήθηκε αυτόματα">
            <a:extLst>
              <a:ext uri="{FF2B5EF4-FFF2-40B4-BE49-F238E27FC236}">
                <a16:creationId xmlns:a16="http://schemas.microsoft.com/office/drawing/2014/main" xmlns="" id="{20F20614-FE44-40E6-B920-30226AFFA0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436" y="173864"/>
            <a:ext cx="4802547" cy="335461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Εικόνα 8" descr="Ναύσταθμος">
            <a:extLst>
              <a:ext uri="{FF2B5EF4-FFF2-40B4-BE49-F238E27FC236}">
                <a16:creationId xmlns:a16="http://schemas.microsoft.com/office/drawing/2014/main" xmlns="" id="{4F0AEAD1-0469-4BE4-9A55-1897F46019A8}"/>
              </a:ext>
              <a:ext uri="{C183D7F6-B498-43B3-948B-1728B52AA6E4}">
                <adec:decorative xmlns:adec="http://schemas.microsoft.com/office/drawing/2017/decorative" xmlns="" val="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62279" y="283187"/>
            <a:ext cx="4699919" cy="31458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Εικόνα 10" descr="Εικόνα που περιέχει κείμενο, εσωτερικό, αρκετά&#10;&#10;Περιγραφή που δημιουργήθηκε αυτόματα">
            <a:extLst>
              <a:ext uri="{FF2B5EF4-FFF2-40B4-BE49-F238E27FC236}">
                <a16:creationId xmlns:a16="http://schemas.microsoft.com/office/drawing/2014/main" xmlns="" id="{B4D81D51-62BA-4ED3-ADD0-59AC1B9EA3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44265" y="3677321"/>
            <a:ext cx="2544789" cy="33295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49748518"/>
      </p:ext>
    </p:extLst>
  </p:cSld>
  <p:clrMapOvr>
    <a:masterClrMapping/>
  </p:clrMapOvr>
  <mc:AlternateContent xmlns:mc="http://schemas.openxmlformats.org/markup-compatibility/2006" xmlns:p14="http://schemas.microsoft.com/office/powerpoint/2010/main">
    <mc:Choice Requires="p14">
      <p:transition spd="slow" p14:dur="3400" advTm="1000">
        <p14:reveal/>
        <p:sndAc>
          <p:stSnd>
            <p:snd r:embed="rId2" name="SUCTION.WAV"/>
          </p:stSnd>
        </p:sndAc>
      </p:transition>
    </mc:Choice>
    <mc:Fallback xmlns="">
      <p:transition spd="slow" advTm="1000">
        <p:fade/>
        <p:sndAc>
          <p:stSnd>
            <p:snd r:embed="rId7" name="SUCTION.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62423CA5-E2E1-4789-B759-9906C1C940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Τίτλος 1">
            <a:extLst>
              <a:ext uri="{FF2B5EF4-FFF2-40B4-BE49-F238E27FC236}">
                <a16:creationId xmlns:a16="http://schemas.microsoft.com/office/drawing/2014/main" xmlns="" id="{5D12A9DD-D84D-4906-BE6D-B4A1A4090FB3}"/>
              </a:ext>
            </a:extLst>
          </p:cNvPr>
          <p:cNvSpPr>
            <a:spLocks noGrp="1"/>
          </p:cNvSpPr>
          <p:nvPr>
            <p:ph type="title"/>
          </p:nvPr>
        </p:nvSpPr>
        <p:spPr>
          <a:xfrm>
            <a:off x="673754" y="643467"/>
            <a:ext cx="4203045" cy="1375608"/>
          </a:xfrm>
        </p:spPr>
        <p:txBody>
          <a:bodyPr anchor="ctr">
            <a:normAutofit/>
          </a:bodyPr>
          <a:lstStyle/>
          <a:p>
            <a:r>
              <a:rPr lang="el-GR">
                <a:solidFill>
                  <a:schemeClr val="bg1"/>
                </a:solidFill>
              </a:rPr>
              <a:t>Ευχαριστούμε!</a:t>
            </a:r>
          </a:p>
        </p:txBody>
      </p:sp>
      <p:sp>
        <p:nvSpPr>
          <p:cNvPr id="3" name="Θέση περιεχομένου 2">
            <a:extLst>
              <a:ext uri="{FF2B5EF4-FFF2-40B4-BE49-F238E27FC236}">
                <a16:creationId xmlns:a16="http://schemas.microsoft.com/office/drawing/2014/main" xmlns="" id="{2C26F7BC-A861-42F0-AC09-D8AD61E57879}"/>
              </a:ext>
            </a:extLst>
          </p:cNvPr>
          <p:cNvSpPr>
            <a:spLocks noGrp="1"/>
          </p:cNvSpPr>
          <p:nvPr>
            <p:ph idx="1"/>
          </p:nvPr>
        </p:nvSpPr>
        <p:spPr>
          <a:xfrm>
            <a:off x="673754" y="2160590"/>
            <a:ext cx="3973943" cy="3440110"/>
          </a:xfrm>
        </p:spPr>
        <p:txBody>
          <a:bodyPr>
            <a:normAutofit/>
          </a:bodyPr>
          <a:lstStyle/>
          <a:p>
            <a:pPr>
              <a:lnSpc>
                <a:spcPct val="90000"/>
              </a:lnSpc>
            </a:pPr>
            <a:r>
              <a:rPr lang="el-GR" dirty="0">
                <a:solidFill>
                  <a:schemeClr val="bg1"/>
                </a:solidFill>
              </a:rPr>
              <a:t>Οι μαθητές:</a:t>
            </a:r>
          </a:p>
          <a:p>
            <a:pPr>
              <a:lnSpc>
                <a:spcPct val="90000"/>
              </a:lnSpc>
            </a:pPr>
            <a:r>
              <a:rPr lang="el-GR" dirty="0" smtClean="0">
                <a:solidFill>
                  <a:schemeClr val="bg1"/>
                </a:solidFill>
              </a:rPr>
              <a:t>Αριστέα</a:t>
            </a:r>
            <a:endParaRPr lang="el-GR" dirty="0">
              <a:solidFill>
                <a:schemeClr val="bg1"/>
              </a:solidFill>
            </a:endParaRPr>
          </a:p>
          <a:p>
            <a:pPr>
              <a:lnSpc>
                <a:spcPct val="90000"/>
              </a:lnSpc>
            </a:pPr>
            <a:r>
              <a:rPr lang="el-GR" dirty="0" smtClean="0">
                <a:solidFill>
                  <a:schemeClr val="bg1"/>
                </a:solidFill>
              </a:rPr>
              <a:t>Χριστίνα </a:t>
            </a:r>
            <a:endParaRPr lang="el-GR" dirty="0">
              <a:solidFill>
                <a:schemeClr val="bg1"/>
              </a:solidFill>
            </a:endParaRPr>
          </a:p>
          <a:p>
            <a:pPr>
              <a:lnSpc>
                <a:spcPct val="90000"/>
              </a:lnSpc>
            </a:pPr>
            <a:r>
              <a:rPr lang="el-GR" dirty="0" smtClean="0">
                <a:solidFill>
                  <a:schemeClr val="bg1"/>
                </a:solidFill>
              </a:rPr>
              <a:t>Δημήτρης</a:t>
            </a:r>
            <a:endParaRPr lang="el-GR" dirty="0">
              <a:solidFill>
                <a:schemeClr val="bg1"/>
              </a:solidFill>
            </a:endParaRPr>
          </a:p>
          <a:p>
            <a:pPr>
              <a:lnSpc>
                <a:spcPct val="90000"/>
              </a:lnSpc>
            </a:pPr>
            <a:r>
              <a:rPr lang="el-GR" dirty="0" smtClean="0">
                <a:solidFill>
                  <a:schemeClr val="bg1"/>
                </a:solidFill>
              </a:rPr>
              <a:t>Γιάννης</a:t>
            </a:r>
            <a:endParaRPr lang="el-GR" dirty="0">
              <a:solidFill>
                <a:schemeClr val="bg1"/>
              </a:solidFill>
            </a:endParaRPr>
          </a:p>
          <a:p>
            <a:pPr>
              <a:lnSpc>
                <a:spcPct val="90000"/>
              </a:lnSpc>
            </a:pPr>
            <a:r>
              <a:rPr lang="el-GR" dirty="0" smtClean="0">
                <a:solidFill>
                  <a:schemeClr val="bg1"/>
                </a:solidFill>
              </a:rPr>
              <a:t>Νικόλας</a:t>
            </a:r>
            <a:endParaRPr lang="el-GR" dirty="0">
              <a:solidFill>
                <a:schemeClr val="bg1"/>
              </a:solidFill>
            </a:endParaRPr>
          </a:p>
          <a:p>
            <a:pPr>
              <a:lnSpc>
                <a:spcPct val="90000"/>
              </a:lnSpc>
            </a:pPr>
            <a:r>
              <a:rPr lang="el-GR" dirty="0" smtClean="0">
                <a:solidFill>
                  <a:schemeClr val="bg1"/>
                </a:solidFill>
              </a:rPr>
              <a:t>Μελέτης</a:t>
            </a:r>
            <a:endParaRPr lang="el-GR" dirty="0">
              <a:solidFill>
                <a:schemeClr val="bg1"/>
              </a:solidFill>
            </a:endParaRPr>
          </a:p>
          <a:p>
            <a:pPr>
              <a:lnSpc>
                <a:spcPct val="90000"/>
              </a:lnSpc>
            </a:pPr>
            <a:r>
              <a:rPr lang="el-GR" dirty="0" smtClean="0">
                <a:solidFill>
                  <a:schemeClr val="bg1"/>
                </a:solidFill>
              </a:rPr>
              <a:t>Αλκιβιάδης</a:t>
            </a:r>
            <a:endParaRPr lang="el-GR" dirty="0">
              <a:solidFill>
                <a:schemeClr val="bg1"/>
              </a:solidFill>
            </a:endParaRPr>
          </a:p>
          <a:p>
            <a:pPr>
              <a:lnSpc>
                <a:spcPct val="90000"/>
              </a:lnSpc>
            </a:pPr>
            <a:r>
              <a:rPr lang="el-GR" smtClean="0">
                <a:solidFill>
                  <a:schemeClr val="bg1"/>
                </a:solidFill>
              </a:rPr>
              <a:t>Γιάννης</a:t>
            </a:r>
            <a:endParaRPr lang="el-GR" dirty="0">
              <a:solidFill>
                <a:schemeClr val="bg1"/>
              </a:solidFill>
            </a:endParaRPr>
          </a:p>
        </p:txBody>
      </p:sp>
      <p:pic>
        <p:nvPicPr>
          <p:cNvPr id="4" name="Εικόνα 3" descr="Εικόνα που περιέχει νερό, βάρκα, ουρανός, υπαίθριος&#10;&#10;Περιγραφή που δημιουργήθηκε αυτόματα">
            <a:extLst>
              <a:ext uri="{FF2B5EF4-FFF2-40B4-BE49-F238E27FC236}">
                <a16:creationId xmlns:a16="http://schemas.microsoft.com/office/drawing/2014/main" xmlns="" id="{06C4F516-3073-49BC-ADF7-001705B76B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1" y="1679982"/>
            <a:ext cx="5143500" cy="3485521"/>
          </a:xfrm>
          <a:prstGeom prst="rect">
            <a:avLst/>
          </a:prstGeom>
        </p:spPr>
      </p:pic>
      <p:sp>
        <p:nvSpPr>
          <p:cNvPr id="15" name="Isosceles Triangle 14">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403504278"/>
      </p:ext>
    </p:extLst>
  </p:cSld>
  <p:clrMapOvr>
    <a:masterClrMapping/>
  </p:clrMapOvr>
  <mc:AlternateContent xmlns:mc="http://schemas.openxmlformats.org/markup-compatibility/2006" xmlns:p14="http://schemas.microsoft.com/office/powerpoint/2010/main">
    <mc:Choice Requires="p14">
      <p:transition spd="slow" p14:dur="3400" advTm="1000">
        <p14:reveal/>
      </p:transition>
    </mc:Choice>
    <mc:Fallback xmlns="">
      <p:transition spd="slow" advTm="1000">
        <p:fade/>
      </p:transition>
    </mc:Fallback>
  </mc:AlternateContent>
</p:sld>
</file>

<file path=ppt/theme/theme1.xml><?xml version="1.0" encoding="utf-8"?>
<a:theme xmlns:a="http://schemas.openxmlformats.org/drawingml/2006/main" name="Όψη">
  <a:themeElements>
    <a:clrScheme name="Όψη">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Όψη">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Όψη">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TotalTime>
  <Words>590</Words>
  <Application>Microsoft Office PowerPoint</Application>
  <PresentationFormat>Ευρεία οθόνη</PresentationFormat>
  <Paragraphs>38</Paragraphs>
  <Slides>13</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13</vt:i4>
      </vt:variant>
    </vt:vector>
  </HeadingPairs>
  <TitlesOfParts>
    <vt:vector size="20" baseType="lpstr">
      <vt:lpstr>Arial</vt:lpstr>
      <vt:lpstr>Calibri</vt:lpstr>
      <vt:lpstr>Roboto</vt:lpstr>
      <vt:lpstr>Times New Roman</vt:lpstr>
      <vt:lpstr>Trebuchet MS</vt:lpstr>
      <vt:lpstr>Wingdings 3</vt:lpstr>
      <vt:lpstr>Όψη</vt:lpstr>
      <vt:lpstr>ΣΑΛΑΜΙΝΑ </vt:lpstr>
      <vt:lpstr>ΟΙ ΠΑΡΑΛΙΕΣ ΤΗΣ ΣΑΛΑΜΙΝΑΣ</vt:lpstr>
      <vt:lpstr>ΤΑ ΚΑΝΑΚΙΑ</vt:lpstr>
      <vt:lpstr>Κανάκια</vt:lpstr>
      <vt:lpstr>ΚΑΝΑΚΙΑ</vt:lpstr>
      <vt:lpstr>ΔΑΣΟΣ ΦΑΝΕΡΩΜΕΝΗΣ</vt:lpstr>
      <vt:lpstr>ΣΠΙΤΙ ΑΓΓΕΛΟΥ ΣΙΚΕΛΙΑΝΟΥ</vt:lpstr>
      <vt:lpstr>ΛΑΟΓΡΑΦΙΚΟ ΜΟΥΣΕΙΟ ΣΑΛΑΜΙΝΑΣ</vt:lpstr>
      <vt:lpstr>ΕΥΡΙΠΙΔΕΙΟ ΘΕΑΤΡΟ</vt:lpstr>
      <vt:lpstr>ΣΠΗΛΑΙΟ ΕΥΡΙΠΙΔΗ</vt:lpstr>
      <vt:lpstr>Η ΝΑΥΜΑΧΙΑ ΤΗΣ ΣΑΛΑΜΙΝΑΣ</vt:lpstr>
      <vt:lpstr>Παρουσίαση του PowerPoint</vt:lpstr>
      <vt:lpstr>Ευχαριστούμε!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 ΤΟΠΟΣ ΜΟΥ</dc:title>
  <dc:creator>ελενη υφαντη</dc:creator>
  <cp:lastModifiedBy>School</cp:lastModifiedBy>
  <cp:revision>27</cp:revision>
  <dcterms:created xsi:type="dcterms:W3CDTF">2021-03-15T18:14:14Z</dcterms:created>
  <dcterms:modified xsi:type="dcterms:W3CDTF">2021-04-05T08:24:34Z</dcterms:modified>
</cp:coreProperties>
</file>